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sldIdLst>
    <p:sldId id="261" r:id="rId2"/>
    <p:sldId id="262" r:id="rId3"/>
    <p:sldId id="263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91" r:id="rId29"/>
    <p:sldId id="289" r:id="rId30"/>
    <p:sldId id="290" r:id="rId31"/>
    <p:sldId id="264" r:id="rId32"/>
  </p:sldIdLst>
  <p:sldSz cx="9144000" cy="6858000" type="screen4x3"/>
  <p:notesSz cx="6858000" cy="9144000"/>
  <p:embeddedFontLst>
    <p:embeddedFont>
      <p:font typeface="Twinkl" panose="020B0604020202020204" charset="0"/>
      <p:regular r:id="rId33"/>
      <p:bold r:id="rId34"/>
    </p:embeddedFont>
    <p:embeddedFont>
      <p:font typeface="Sassoon Infant Md" panose="02000603050000020003" charset="0"/>
      <p:regular r:id="rId35"/>
    </p:embeddedFont>
    <p:embeddedFont>
      <p:font typeface="Sassoon Infant Rg" panose="02000503030000020003" charset="0"/>
      <p:regular r:id="rId36"/>
      <p:bold r:id="rId37"/>
    </p:embeddedFont>
    <p:embeddedFont>
      <p:font typeface="Twinkl SemiBold" charset="0"/>
      <p:bold r:id="rId38"/>
    </p:embeddedFont>
    <p:embeddedFont>
      <p:font typeface="Tuffy" panose="020B0603060100000000" charset="0"/>
      <p:regular r:id="rId39"/>
      <p:bold r:id="rId40"/>
      <p:italic r:id="rId41"/>
      <p:boldItalic r:id="rId4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pos="317" userDrawn="1">
          <p15:clr>
            <a:srgbClr val="A4A3A4"/>
          </p15:clr>
        </p15:guide>
        <p15:guide id="4" pos="476" userDrawn="1">
          <p15:clr>
            <a:srgbClr val="A4A3A4"/>
          </p15:clr>
        </p15:guide>
        <p15:guide id="5" pos="5284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orient="horz" pos="482" userDrawn="1">
          <p15:clr>
            <a:srgbClr val="A4A3A4"/>
          </p15:clr>
        </p15:guide>
        <p15:guide id="9" orient="horz" pos="3997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6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954" y="-36"/>
      </p:cViewPr>
      <p:guideLst>
        <p:guide orient="horz" pos="2160"/>
        <p:guide orient="horz" pos="323"/>
        <p:guide orient="horz" pos="482"/>
        <p:guide orient="horz" pos="3997"/>
        <p:guide orient="horz" pos="3838"/>
        <p:guide pos="2880"/>
        <p:guide pos="317"/>
        <p:guide pos="476"/>
        <p:guide pos="5284"/>
        <p:guide pos="5443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2286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87031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Whole Clas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7089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Individual Work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4507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Pair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3254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Talking Partner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0261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Group Work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0126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Picture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138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2911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0785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438054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811693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54316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D4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US" altLang="en-US" dirty="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915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5.png"/><Relationship Id="rId7" Type="http://schemas.openxmlformats.org/officeDocument/2006/relationships/image" Target="../media/image38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5.png"/><Relationship Id="rId7" Type="http://schemas.openxmlformats.org/officeDocument/2006/relationships/image" Target="../media/image42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Relationship Id="rId9" Type="http://schemas.openxmlformats.org/officeDocument/2006/relationships/image" Target="../media/image4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5.png"/><Relationship Id="rId7" Type="http://schemas.openxmlformats.org/officeDocument/2006/relationships/image" Target="../media/image46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34.png"/><Relationship Id="rId7" Type="http://schemas.openxmlformats.org/officeDocument/2006/relationships/image" Target="../media/image5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34.png"/><Relationship Id="rId7" Type="http://schemas.openxmlformats.org/officeDocument/2006/relationships/image" Target="../media/image5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55638"/>
            <a:ext cx="9144000" cy="1112837"/>
          </a:xfrm>
          <a:prstGeom prst="rect">
            <a:avLst/>
          </a:prstGeom>
          <a:solidFill>
            <a:srgbClr val="FEFEFE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8435" name="Title 7"/>
          <p:cNvSpPr>
            <a:spLocks noGrp="1"/>
          </p:cNvSpPr>
          <p:nvPr>
            <p:ph type="title"/>
          </p:nvPr>
        </p:nvSpPr>
        <p:spPr>
          <a:xfrm>
            <a:off x="444566" y="582613"/>
            <a:ext cx="8254868" cy="1325562"/>
          </a:xfrm>
        </p:spPr>
        <p:txBody>
          <a:bodyPr lIns="0" tIns="0" rIns="0" bIns="0">
            <a:normAutofit fontScale="90000"/>
          </a:bodyPr>
          <a:lstStyle/>
          <a:p>
            <a:pPr eaLnBrk="1" hangingPunct="1"/>
            <a:r>
              <a:rPr lang="en-GB" altLang="en-US" sz="5400" dirty="0">
                <a:solidFill>
                  <a:schemeClr val="tx1"/>
                </a:solidFill>
                <a:latin typeface="Twinkl" pitchFamily="2" charset="0"/>
              </a:rPr>
              <a:t>Recognising Coins and Notes</a:t>
            </a:r>
          </a:p>
        </p:txBody>
      </p:sp>
    </p:spTree>
    <p:extLst>
      <p:ext uri="{BB962C8B-B14F-4D97-AF65-F5344CB8AC3E}">
        <p14:creationId xmlns:p14="http://schemas.microsoft.com/office/powerpoint/2010/main" val="2563027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1946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600" b="1" dirty="0"/>
              <a:t>Success Criteria</a:t>
            </a:r>
          </a:p>
        </p:txBody>
      </p:sp>
      <p:sp>
        <p:nvSpPr>
          <p:cNvPr id="1946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600" b="1" dirty="0"/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/>
              <a:t>I can identify and say the value of notes and coins. </a:t>
            </a:r>
          </a:p>
          <a:p>
            <a:pPr>
              <a:defRPr/>
            </a:pPr>
            <a:endParaRPr lang="en-GB" dirty="0"/>
          </a:p>
        </p:txBody>
      </p:sp>
      <p:sp>
        <p:nvSpPr>
          <p:cNvPr id="1946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marL="285750" indent="-285750"/>
            <a:r>
              <a:rPr lang="en-GB" dirty="0"/>
              <a:t>I can identify notes and coins.</a:t>
            </a:r>
          </a:p>
          <a:p>
            <a:pPr marL="285750" indent="-285750"/>
            <a:r>
              <a:rPr lang="en-GB" dirty="0"/>
              <a:t>I can say the value of notes and coins. </a:t>
            </a:r>
          </a:p>
        </p:txBody>
      </p:sp>
    </p:spTree>
    <p:extLst>
      <p:ext uri="{BB962C8B-B14F-4D97-AF65-F5344CB8AC3E}">
        <p14:creationId xmlns:p14="http://schemas.microsoft.com/office/powerpoint/2010/main" val="3409170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1312665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Can you find the children who have the other pieces of your jigsaw? </a:t>
            </a:r>
          </a:p>
        </p:txBody>
      </p:sp>
      <p:sp>
        <p:nvSpPr>
          <p:cNvPr id="8" name="Rectangle 7"/>
          <p:cNvSpPr/>
          <p:nvPr/>
        </p:nvSpPr>
        <p:spPr>
          <a:xfrm>
            <a:off x="3772102" y="697112"/>
            <a:ext cx="163987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GB" altLang="en-US" sz="4000" b="1" dirty="0"/>
              <a:t>Jigsaw</a:t>
            </a:r>
            <a:endParaRPr lang="en-GB" sz="4000" b="1" dirty="0"/>
          </a:p>
        </p:txBody>
      </p:sp>
      <p:pic>
        <p:nvPicPr>
          <p:cNvPr id="4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3" t="1455" r="72772" b="78319"/>
          <a:stretch/>
        </p:blipFill>
        <p:spPr>
          <a:xfrm rot="20813959">
            <a:off x="2403207" y="2095109"/>
            <a:ext cx="1692999" cy="191933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64" t="17673" r="21512" b="64486"/>
          <a:stretch/>
        </p:blipFill>
        <p:spPr>
          <a:xfrm rot="832962">
            <a:off x="2189709" y="4325466"/>
            <a:ext cx="1927026" cy="169299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602" t="35228" r="1674" b="46931"/>
          <a:stretch/>
        </p:blipFill>
        <p:spPr>
          <a:xfrm rot="520679">
            <a:off x="4846991" y="2063902"/>
            <a:ext cx="1927026" cy="169299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08" t="48680" r="48907" b="30355"/>
          <a:stretch/>
        </p:blipFill>
        <p:spPr>
          <a:xfrm rot="20985230">
            <a:off x="4944418" y="4092656"/>
            <a:ext cx="1783566" cy="198949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54391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1991916"/>
            <a:ext cx="7632700" cy="306611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02"/>
          <a:stretch/>
        </p:blipFill>
        <p:spPr>
          <a:xfrm>
            <a:off x="755650" y="2206042"/>
            <a:ext cx="7632700" cy="388678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755650" y="1415145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When we need to pay for things, we use money. </a:t>
            </a:r>
          </a:p>
        </p:txBody>
      </p:sp>
      <p:sp>
        <p:nvSpPr>
          <p:cNvPr id="8" name="Rectangle 7"/>
          <p:cNvSpPr/>
          <p:nvPr/>
        </p:nvSpPr>
        <p:spPr>
          <a:xfrm>
            <a:off x="2690556" y="697112"/>
            <a:ext cx="376545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Coins and Notes</a:t>
            </a:r>
            <a:endParaRPr lang="en-GB" sz="4000" b="1" dirty="0"/>
          </a:p>
        </p:txBody>
      </p:sp>
      <p:sp>
        <p:nvSpPr>
          <p:cNvPr id="9" name="Rounded Rectangle 8"/>
          <p:cNvSpPr/>
          <p:nvPr/>
        </p:nvSpPr>
        <p:spPr>
          <a:xfrm>
            <a:off x="939114" y="2164053"/>
            <a:ext cx="3632886" cy="118830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Money can be coins or notes. 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In this country, our money is </a:t>
            </a:r>
            <a:r>
              <a:rPr lang="en-GB" dirty="0">
                <a:solidFill>
                  <a:schemeClr val="tx1"/>
                </a:solidFill>
                <a:latin typeface="+mj-lt"/>
              </a:rPr>
              <a:t>pounds</a:t>
            </a:r>
            <a:r>
              <a:rPr lang="en-GB" dirty="0">
                <a:solidFill>
                  <a:schemeClr val="tx1"/>
                </a:solidFill>
              </a:rPr>
              <a:t> and </a:t>
            </a:r>
            <a:r>
              <a:rPr lang="en-GB" dirty="0">
                <a:solidFill>
                  <a:schemeClr val="tx1"/>
                </a:solidFill>
                <a:latin typeface="+mj-lt"/>
              </a:rPr>
              <a:t>pence</a:t>
            </a:r>
            <a:r>
              <a:rPr lang="en-GB" dirty="0">
                <a:solidFill>
                  <a:schemeClr val="tx1"/>
                </a:solidFill>
              </a:rPr>
              <a:t>. 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939114" y="3538930"/>
            <a:ext cx="3632886" cy="195570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Each coin and note has a different value. 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The number on the coin or note tells us its value. 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The value of a coin or note is what it is worth.</a:t>
            </a:r>
          </a:p>
        </p:txBody>
      </p:sp>
      <p:pic>
        <p:nvPicPr>
          <p:cNvPr id="11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044" y="512763"/>
            <a:ext cx="123983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9384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044" y="512763"/>
            <a:ext cx="123983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755650" y="1991916"/>
            <a:ext cx="7632700" cy="306611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02"/>
          <a:stretch/>
        </p:blipFill>
        <p:spPr>
          <a:xfrm>
            <a:off x="755650" y="2206042"/>
            <a:ext cx="7632700" cy="3886784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261744" y="2568968"/>
            <a:ext cx="2907957" cy="290795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4974299" y="2568968"/>
            <a:ext cx="2907957" cy="290795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755650" y="1283338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600" dirty="0"/>
              <a:t>1p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4629" y="3345239"/>
            <a:ext cx="1608389" cy="160838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3751" y="3345239"/>
            <a:ext cx="1605620" cy="160838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1AE166C3-AF0D-48F7-913B-F0026AFB5844}"/>
              </a:ext>
            </a:extLst>
          </p:cNvPr>
          <p:cNvSpPr/>
          <p:nvPr/>
        </p:nvSpPr>
        <p:spPr>
          <a:xfrm>
            <a:off x="2690556" y="697112"/>
            <a:ext cx="376545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Coins and Notes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3094998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044" y="512763"/>
            <a:ext cx="123983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755650" y="1991916"/>
            <a:ext cx="7632700" cy="306611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02"/>
          <a:stretch/>
        </p:blipFill>
        <p:spPr>
          <a:xfrm>
            <a:off x="755650" y="2206042"/>
            <a:ext cx="7632700" cy="3886784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261744" y="2568968"/>
            <a:ext cx="2907957" cy="290795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4974299" y="2568968"/>
            <a:ext cx="2907957" cy="290795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755650" y="1283338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600" dirty="0"/>
              <a:t>2p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8960" y="2753317"/>
            <a:ext cx="2593524" cy="259015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1516" y="2753316"/>
            <a:ext cx="2593524" cy="2590151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B5E25406-5B87-4A03-AB98-A25ED4306BDE}"/>
              </a:ext>
            </a:extLst>
          </p:cNvPr>
          <p:cNvSpPr/>
          <p:nvPr/>
        </p:nvSpPr>
        <p:spPr>
          <a:xfrm>
            <a:off x="2690556" y="697112"/>
            <a:ext cx="376545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Coins and Notes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1752069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044" y="512763"/>
            <a:ext cx="123983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755650" y="1991916"/>
            <a:ext cx="7632700" cy="306611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02"/>
          <a:stretch/>
        </p:blipFill>
        <p:spPr>
          <a:xfrm>
            <a:off x="755650" y="2206042"/>
            <a:ext cx="7632700" cy="3886784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261744" y="2568968"/>
            <a:ext cx="2907957" cy="290795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4974299" y="2568968"/>
            <a:ext cx="2907957" cy="290795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755650" y="1283338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600" dirty="0"/>
              <a:t>5p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4613" y="3524974"/>
            <a:ext cx="1102217" cy="110638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6127" y="3524974"/>
            <a:ext cx="1104301" cy="110638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3ECEC1C0-A53B-43F7-A3CC-4D821D9E4D6D}"/>
              </a:ext>
            </a:extLst>
          </p:cNvPr>
          <p:cNvSpPr/>
          <p:nvPr/>
        </p:nvSpPr>
        <p:spPr>
          <a:xfrm>
            <a:off x="2690556" y="697112"/>
            <a:ext cx="376545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Coins and Notes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3039581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044" y="512763"/>
            <a:ext cx="123983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755650" y="1991916"/>
            <a:ext cx="7632700" cy="306611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02"/>
          <a:stretch/>
        </p:blipFill>
        <p:spPr>
          <a:xfrm>
            <a:off x="755650" y="2206042"/>
            <a:ext cx="7632700" cy="3886784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261744" y="2568968"/>
            <a:ext cx="2907957" cy="290795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4974299" y="2568968"/>
            <a:ext cx="2907957" cy="290795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755650" y="1283338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600" dirty="0"/>
              <a:t>10p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9551" y="2886775"/>
            <a:ext cx="2272341" cy="226905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106" y="2886775"/>
            <a:ext cx="2272341" cy="2272341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2642B7FD-462C-4362-B8A0-7F5B2CB5B3AB}"/>
              </a:ext>
            </a:extLst>
          </p:cNvPr>
          <p:cNvSpPr/>
          <p:nvPr/>
        </p:nvSpPr>
        <p:spPr>
          <a:xfrm>
            <a:off x="2690556" y="697112"/>
            <a:ext cx="376545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Coins and Notes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3289216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044" y="512763"/>
            <a:ext cx="123983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755650" y="1991916"/>
            <a:ext cx="7632700" cy="306611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02"/>
          <a:stretch/>
        </p:blipFill>
        <p:spPr>
          <a:xfrm>
            <a:off x="755650" y="2206042"/>
            <a:ext cx="7632700" cy="3886784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261744" y="2568968"/>
            <a:ext cx="2907957" cy="290795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4974299" y="2568968"/>
            <a:ext cx="2907957" cy="290795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755650" y="1283338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600" dirty="0"/>
              <a:t>20p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0969" y="3201024"/>
            <a:ext cx="1649507" cy="16442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3525" y="3201024"/>
            <a:ext cx="1649506" cy="1644211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871EE586-AFD3-4106-868F-3280054101D1}"/>
              </a:ext>
            </a:extLst>
          </p:cNvPr>
          <p:cNvSpPr/>
          <p:nvPr/>
        </p:nvSpPr>
        <p:spPr>
          <a:xfrm>
            <a:off x="2690556" y="697112"/>
            <a:ext cx="376545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Coins and Notes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1832124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044" y="512763"/>
            <a:ext cx="123983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755650" y="1991916"/>
            <a:ext cx="7632700" cy="306611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02"/>
          <a:stretch/>
        </p:blipFill>
        <p:spPr>
          <a:xfrm>
            <a:off x="755650" y="2206042"/>
            <a:ext cx="7632700" cy="3886784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261744" y="2568968"/>
            <a:ext cx="2907957" cy="290795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4974299" y="2568968"/>
            <a:ext cx="2907957" cy="290795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755650" y="1283338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600" dirty="0"/>
              <a:t>50p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8496" y="2753317"/>
            <a:ext cx="2554453" cy="253254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2616" y="2753317"/>
            <a:ext cx="2551323" cy="253254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76844070-8881-4F36-BB64-1137FA5C18A7}"/>
              </a:ext>
            </a:extLst>
          </p:cNvPr>
          <p:cNvSpPr/>
          <p:nvPr/>
        </p:nvSpPr>
        <p:spPr>
          <a:xfrm>
            <a:off x="2690556" y="697112"/>
            <a:ext cx="376545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Coins and Notes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2540225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044" y="512763"/>
            <a:ext cx="123983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755650" y="1991916"/>
            <a:ext cx="7632700" cy="306611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02"/>
          <a:stretch/>
        </p:blipFill>
        <p:spPr>
          <a:xfrm>
            <a:off x="755650" y="2206042"/>
            <a:ext cx="7632700" cy="3886784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261744" y="2568968"/>
            <a:ext cx="2907957" cy="290795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4974299" y="2568968"/>
            <a:ext cx="2907957" cy="290795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755650" y="1283338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600" dirty="0"/>
              <a:t>£1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6885" y="3076367"/>
            <a:ext cx="1897673" cy="18931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7686" y="3076367"/>
            <a:ext cx="1881184" cy="189315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42ABF328-450B-4778-9D29-ED9454AC5275}"/>
              </a:ext>
            </a:extLst>
          </p:cNvPr>
          <p:cNvSpPr/>
          <p:nvPr/>
        </p:nvSpPr>
        <p:spPr>
          <a:xfrm>
            <a:off x="2690556" y="697112"/>
            <a:ext cx="376545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Coins and Notes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4275225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044" y="512763"/>
            <a:ext cx="123983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755650" y="1991916"/>
            <a:ext cx="7632700" cy="306611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02"/>
          <a:stretch/>
        </p:blipFill>
        <p:spPr>
          <a:xfrm>
            <a:off x="755650" y="2206042"/>
            <a:ext cx="7632700" cy="3886784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261744" y="2568968"/>
            <a:ext cx="2907957" cy="290795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4974299" y="2568968"/>
            <a:ext cx="2907957" cy="290795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755650" y="1283338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600" dirty="0"/>
              <a:t>£2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2600" y="2679739"/>
            <a:ext cx="2686243" cy="268624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5097" y="2679740"/>
            <a:ext cx="2692306" cy="268624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0AA38EFB-06AB-47C3-BA79-94E8C427FE4E}"/>
              </a:ext>
            </a:extLst>
          </p:cNvPr>
          <p:cNvSpPr/>
          <p:nvPr/>
        </p:nvSpPr>
        <p:spPr>
          <a:xfrm>
            <a:off x="2690556" y="697112"/>
            <a:ext cx="376545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Coins and Notes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2461355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044" y="512763"/>
            <a:ext cx="123983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755650" y="1991916"/>
            <a:ext cx="7632700" cy="306611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02"/>
          <a:stretch/>
        </p:blipFill>
        <p:spPr>
          <a:xfrm>
            <a:off x="755650" y="2206042"/>
            <a:ext cx="7632700" cy="3886784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261744" y="2568968"/>
            <a:ext cx="2907957" cy="290795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4974299" y="2568968"/>
            <a:ext cx="2907957" cy="290795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755650" y="1283338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600" dirty="0"/>
              <a:t>£5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xmlns="" id="{EFC88D3B-E7A4-4A7D-997E-C3E54AA680F0}"/>
              </a:ext>
            </a:extLst>
          </p:cNvPr>
          <p:cNvGrpSpPr/>
          <p:nvPr/>
        </p:nvGrpSpPr>
        <p:grpSpPr>
          <a:xfrm>
            <a:off x="5088513" y="3315124"/>
            <a:ext cx="2679528" cy="1415924"/>
            <a:chOff x="5088513" y="3315124"/>
            <a:chExt cx="2679528" cy="1415924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8513" y="3315124"/>
              <a:ext cx="2679528" cy="1415924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xmlns="" id="{01CF0DC8-74B4-4E5F-9914-AA6732362F5D}"/>
                </a:ext>
              </a:extLst>
            </p:cNvPr>
            <p:cNvSpPr txBox="1"/>
            <p:nvPr/>
          </p:nvSpPr>
          <p:spPr>
            <a:xfrm rot="19800000">
              <a:off x="5481818" y="3788878"/>
              <a:ext cx="189291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bg1">
                      <a:lumMod val="50000"/>
                    </a:schemeClr>
                  </a:solidFill>
                </a:rPr>
                <a:t>SPECIMEN</a:t>
              </a:r>
            </a:p>
          </p:txBody>
        </p:sp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958" y="3315093"/>
            <a:ext cx="2679528" cy="140923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72061740-2704-47DE-A450-BB397EACD99A}"/>
              </a:ext>
            </a:extLst>
          </p:cNvPr>
          <p:cNvSpPr/>
          <p:nvPr/>
        </p:nvSpPr>
        <p:spPr>
          <a:xfrm>
            <a:off x="2690556" y="697112"/>
            <a:ext cx="376545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Coins and Notes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3999054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044" y="512763"/>
            <a:ext cx="123983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755650" y="1991916"/>
            <a:ext cx="7632700" cy="306611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02"/>
          <a:stretch/>
        </p:blipFill>
        <p:spPr>
          <a:xfrm>
            <a:off x="755650" y="2206042"/>
            <a:ext cx="7632700" cy="3886784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261744" y="2568968"/>
            <a:ext cx="2907957" cy="290795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4974299" y="2568968"/>
            <a:ext cx="2907957" cy="290795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755650" y="1283338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600" dirty="0"/>
              <a:t>£10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369" y="3319537"/>
            <a:ext cx="2681816" cy="14068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8662" y="3321555"/>
            <a:ext cx="2674119" cy="140278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93C8B32B-E004-45EE-9430-9E1E7D652D58}"/>
              </a:ext>
            </a:extLst>
          </p:cNvPr>
          <p:cNvSpPr/>
          <p:nvPr/>
        </p:nvSpPr>
        <p:spPr>
          <a:xfrm>
            <a:off x="2690556" y="697112"/>
            <a:ext cx="376545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Coins and Notes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2223596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044" y="512763"/>
            <a:ext cx="123983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755650" y="1991916"/>
            <a:ext cx="7632700" cy="306611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02"/>
          <a:stretch/>
        </p:blipFill>
        <p:spPr>
          <a:xfrm>
            <a:off x="755650" y="2206042"/>
            <a:ext cx="7632700" cy="3886784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261744" y="2568968"/>
            <a:ext cx="2907957" cy="290795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4974299" y="2568968"/>
            <a:ext cx="2907957" cy="290795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755650" y="1283338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600" dirty="0"/>
              <a:t>£20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CD5B6A9B-857C-4403-9894-3430DAAD2A28}"/>
              </a:ext>
            </a:extLst>
          </p:cNvPr>
          <p:cNvGrpSpPr/>
          <p:nvPr/>
        </p:nvGrpSpPr>
        <p:grpSpPr>
          <a:xfrm>
            <a:off x="5085998" y="3308535"/>
            <a:ext cx="2684558" cy="1428821"/>
            <a:chOff x="5085998" y="3308535"/>
            <a:chExt cx="2684558" cy="1428821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5998" y="3308535"/>
              <a:ext cx="2684558" cy="1428821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668DD65F-CD36-4101-89C7-1E5AABFB6D43}"/>
                </a:ext>
              </a:extLst>
            </p:cNvPr>
            <p:cNvSpPr txBox="1"/>
            <p:nvPr/>
          </p:nvSpPr>
          <p:spPr>
            <a:xfrm rot="19800000">
              <a:off x="5481818" y="3788878"/>
              <a:ext cx="189291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bg1">
                      <a:lumMod val="50000"/>
                    </a:schemeClr>
                  </a:solidFill>
                </a:rPr>
                <a:t>SPECIMEN</a:t>
              </a: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3443" y="3308535"/>
            <a:ext cx="2684558" cy="1441875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3ED73249-AE0C-4370-9618-FBEC3D13F39E}"/>
              </a:ext>
            </a:extLst>
          </p:cNvPr>
          <p:cNvSpPr/>
          <p:nvPr/>
        </p:nvSpPr>
        <p:spPr>
          <a:xfrm>
            <a:off x="2690556" y="697112"/>
            <a:ext cx="376545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Coins and Notes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11770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" b="19644"/>
          <a:stretch/>
        </p:blipFill>
        <p:spPr>
          <a:xfrm>
            <a:off x="755650" y="1991915"/>
            <a:ext cx="7632700" cy="4100909"/>
          </a:xfrm>
          <a:prstGeom prst="rect">
            <a:avLst/>
          </a:prstGeom>
        </p:spPr>
      </p:pic>
      <p:pic>
        <p:nvPicPr>
          <p:cNvPr id="11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41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121283" y="697112"/>
            <a:ext cx="2901435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Which Coin?</a:t>
            </a:r>
            <a:endParaRPr lang="en-GB" sz="4000" b="1" dirty="0"/>
          </a:p>
        </p:txBody>
      </p:sp>
      <p:sp>
        <p:nvSpPr>
          <p:cNvPr id="15" name="Rectangle 14"/>
          <p:cNvSpPr/>
          <p:nvPr/>
        </p:nvSpPr>
        <p:spPr>
          <a:xfrm>
            <a:off x="755650" y="1441088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Which coin am I pointing to? Write it down on your whiteboard.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1" t="11545" r="949" b="2080"/>
          <a:stretch/>
        </p:blipFill>
        <p:spPr>
          <a:xfrm>
            <a:off x="755650" y="2092412"/>
            <a:ext cx="7632699" cy="400041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711106" y="4787631"/>
            <a:ext cx="1330576" cy="1273691"/>
          </a:xfrm>
          <a:prstGeom prst="rect">
            <a:avLst/>
          </a:prstGeom>
        </p:spPr>
      </p:pic>
      <p:sp>
        <p:nvSpPr>
          <p:cNvPr id="16" name="Rounded Rectangle 15"/>
          <p:cNvSpPr/>
          <p:nvPr/>
        </p:nvSpPr>
        <p:spPr>
          <a:xfrm>
            <a:off x="4571999" y="2292828"/>
            <a:ext cx="1385845" cy="1385845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6288423" y="2298358"/>
            <a:ext cx="1385845" cy="1385845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4572000" y="3981722"/>
            <a:ext cx="1385845" cy="1385845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6288423" y="3981722"/>
            <a:ext cx="1385845" cy="1385845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7917" y="2477726"/>
            <a:ext cx="1002889" cy="100927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1920" y="4125227"/>
            <a:ext cx="1098834" cy="109883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040" y="2667699"/>
            <a:ext cx="650202" cy="65142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3746" y="4047722"/>
            <a:ext cx="1263458" cy="1261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184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" b="19644"/>
          <a:stretch/>
        </p:blipFill>
        <p:spPr>
          <a:xfrm>
            <a:off x="755650" y="1991915"/>
            <a:ext cx="7632700" cy="4100909"/>
          </a:xfrm>
          <a:prstGeom prst="rect">
            <a:avLst/>
          </a:prstGeom>
        </p:spPr>
      </p:pic>
      <p:pic>
        <p:nvPicPr>
          <p:cNvPr id="11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41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755650" y="1441088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Which coin am I pointing to? Write it down on your whiteboard.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1" t="11545" r="949" b="2080"/>
          <a:stretch/>
        </p:blipFill>
        <p:spPr>
          <a:xfrm>
            <a:off x="755650" y="2092412"/>
            <a:ext cx="7632699" cy="400041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711106" y="4787631"/>
            <a:ext cx="1330576" cy="1273691"/>
          </a:xfrm>
          <a:prstGeom prst="rect">
            <a:avLst/>
          </a:prstGeom>
        </p:spPr>
      </p:pic>
      <p:sp>
        <p:nvSpPr>
          <p:cNvPr id="16" name="Rounded Rectangle 15"/>
          <p:cNvSpPr/>
          <p:nvPr/>
        </p:nvSpPr>
        <p:spPr>
          <a:xfrm>
            <a:off x="4571999" y="2292828"/>
            <a:ext cx="1385845" cy="1385845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6288423" y="2298358"/>
            <a:ext cx="1385845" cy="1385845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4572000" y="3981722"/>
            <a:ext cx="1385845" cy="1385845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6498" y="2642325"/>
            <a:ext cx="696708" cy="69790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1139" y="4024662"/>
            <a:ext cx="1296880" cy="1293958"/>
          </a:xfrm>
          <a:prstGeom prst="rect">
            <a:avLst/>
          </a:prstGeom>
        </p:spPr>
      </p:pic>
      <p:sp>
        <p:nvSpPr>
          <p:cNvPr id="27" name="Rounded Rectangle 26"/>
          <p:cNvSpPr/>
          <p:nvPr/>
        </p:nvSpPr>
        <p:spPr>
          <a:xfrm>
            <a:off x="6288423" y="3981722"/>
            <a:ext cx="1385845" cy="1385845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6330" y="4269308"/>
            <a:ext cx="817045" cy="81442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3575" y="2364840"/>
            <a:ext cx="1248785" cy="123959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B5DDB62-4CF6-4F6F-A799-C343F31792DA}"/>
              </a:ext>
            </a:extLst>
          </p:cNvPr>
          <p:cNvSpPr/>
          <p:nvPr/>
        </p:nvSpPr>
        <p:spPr>
          <a:xfrm>
            <a:off x="3121283" y="697112"/>
            <a:ext cx="2901435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Which Coin?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4245386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2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" b="19644"/>
          <a:stretch/>
        </p:blipFill>
        <p:spPr>
          <a:xfrm>
            <a:off x="755650" y="1991915"/>
            <a:ext cx="7632700" cy="4100909"/>
          </a:xfrm>
          <a:prstGeom prst="rect">
            <a:avLst/>
          </a:prstGeom>
        </p:spPr>
      </p:pic>
      <p:pic>
        <p:nvPicPr>
          <p:cNvPr id="11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41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755650" y="1441088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Which note am I pointing to? Write it down on your whiteboard.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1" t="11545" r="949" b="2080"/>
          <a:stretch/>
        </p:blipFill>
        <p:spPr>
          <a:xfrm>
            <a:off x="755650" y="2092412"/>
            <a:ext cx="7632699" cy="400041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711106" y="4787631"/>
            <a:ext cx="1330576" cy="1273691"/>
          </a:xfrm>
          <a:prstGeom prst="rect">
            <a:avLst/>
          </a:prstGeom>
        </p:spPr>
      </p:pic>
      <p:grpSp>
        <p:nvGrpSpPr>
          <p:cNvPr id="18" name="Group 17"/>
          <p:cNvGrpSpPr/>
          <p:nvPr/>
        </p:nvGrpSpPr>
        <p:grpSpPr>
          <a:xfrm>
            <a:off x="4302636" y="2230738"/>
            <a:ext cx="2110947" cy="1182854"/>
            <a:chOff x="4302636" y="2230738"/>
            <a:chExt cx="2110947" cy="1182854"/>
          </a:xfrm>
        </p:grpSpPr>
        <p:sp>
          <p:nvSpPr>
            <p:cNvPr id="16" name="Rounded Rectangle 15"/>
            <p:cNvSpPr/>
            <p:nvPr/>
          </p:nvSpPr>
          <p:spPr>
            <a:xfrm>
              <a:off x="4302636" y="2230738"/>
              <a:ext cx="2110947" cy="118285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92442" y="2314295"/>
              <a:ext cx="1931334" cy="1015739"/>
            </a:xfrm>
            <a:prstGeom prst="rect">
              <a:avLst/>
            </a:prstGeom>
          </p:spPr>
        </p:pic>
      </p:grpSp>
      <p:grpSp>
        <p:nvGrpSpPr>
          <p:cNvPr id="20" name="Group 19"/>
          <p:cNvGrpSpPr/>
          <p:nvPr/>
        </p:nvGrpSpPr>
        <p:grpSpPr>
          <a:xfrm>
            <a:off x="5710763" y="4801004"/>
            <a:ext cx="2110947" cy="1182854"/>
            <a:chOff x="5710763" y="4801004"/>
            <a:chExt cx="2110947" cy="1182854"/>
          </a:xfrm>
        </p:grpSpPr>
        <p:sp>
          <p:nvSpPr>
            <p:cNvPr id="29" name="Rounded Rectangle 28"/>
            <p:cNvSpPr/>
            <p:nvPr/>
          </p:nvSpPr>
          <p:spPr>
            <a:xfrm>
              <a:off x="5710763" y="4801004"/>
              <a:ext cx="2110947" cy="118285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00569" y="4889208"/>
              <a:ext cx="1931333" cy="1013132"/>
            </a:xfrm>
            <a:prstGeom prst="rect">
              <a:avLst/>
            </a:prstGeom>
          </p:spPr>
        </p:pic>
      </p:grpSp>
      <p:grpSp>
        <p:nvGrpSpPr>
          <p:cNvPr id="19" name="Group 18"/>
          <p:cNvGrpSpPr/>
          <p:nvPr/>
        </p:nvGrpSpPr>
        <p:grpSpPr>
          <a:xfrm>
            <a:off x="5006699" y="3515871"/>
            <a:ext cx="2110947" cy="1182854"/>
            <a:chOff x="5006699" y="3515871"/>
            <a:chExt cx="2110947" cy="1182854"/>
          </a:xfrm>
        </p:grpSpPr>
        <p:sp>
          <p:nvSpPr>
            <p:cNvPr id="22" name="Rounded Rectangle 21"/>
            <p:cNvSpPr/>
            <p:nvPr/>
          </p:nvSpPr>
          <p:spPr>
            <a:xfrm>
              <a:off x="5006699" y="3515871"/>
              <a:ext cx="2110947" cy="1182854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96505" y="3579543"/>
              <a:ext cx="1931333" cy="1037318"/>
            </a:xfrm>
            <a:prstGeom prst="rect">
              <a:avLst/>
            </a:prstGeom>
          </p:spPr>
        </p:pic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24A1A3F6-4C30-4661-AAB5-043C241967BE}"/>
              </a:ext>
            </a:extLst>
          </p:cNvPr>
          <p:cNvSpPr/>
          <p:nvPr/>
        </p:nvSpPr>
        <p:spPr>
          <a:xfrm>
            <a:off x="3121283" y="697112"/>
            <a:ext cx="2901435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Which Coin?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3854864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ndividual Wor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2532660" y="697112"/>
            <a:ext cx="4086055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Pounds or Pence?</a:t>
            </a:r>
            <a:endParaRPr lang="en-GB" sz="4000" b="1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" b="19644"/>
          <a:stretch/>
        </p:blipFill>
        <p:spPr>
          <a:xfrm>
            <a:off x="755650" y="1991916"/>
            <a:ext cx="7632700" cy="4100909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958699" y="4772843"/>
            <a:ext cx="1014821" cy="1014821"/>
            <a:chOff x="966780" y="4539035"/>
            <a:chExt cx="1385845" cy="1385845"/>
          </a:xfrm>
        </p:grpSpPr>
        <p:sp>
          <p:nvSpPr>
            <p:cNvPr id="20" name="Rounded Rectangle 19"/>
            <p:cNvSpPr/>
            <p:nvPr/>
          </p:nvSpPr>
          <p:spPr>
            <a:xfrm>
              <a:off x="966780" y="4539035"/>
              <a:ext cx="1385845" cy="1385845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23015" y="4796532"/>
              <a:ext cx="874699" cy="876207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7182141" y="4772843"/>
            <a:ext cx="1014821" cy="1014821"/>
            <a:chOff x="2504977" y="6014080"/>
            <a:chExt cx="1385845" cy="1385845"/>
          </a:xfrm>
        </p:grpSpPr>
        <p:sp>
          <p:nvSpPr>
            <p:cNvPr id="18" name="Rounded Rectangle 17"/>
            <p:cNvSpPr/>
            <p:nvPr/>
          </p:nvSpPr>
          <p:spPr>
            <a:xfrm>
              <a:off x="2504977" y="6014080"/>
              <a:ext cx="1385845" cy="1385845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72122" y="6085832"/>
              <a:ext cx="1251553" cy="1242339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5937451" y="4772843"/>
            <a:ext cx="1014821" cy="1014821"/>
            <a:chOff x="966780" y="6015453"/>
            <a:chExt cx="1385845" cy="1385845"/>
          </a:xfrm>
        </p:grpSpPr>
        <p:sp>
          <p:nvSpPr>
            <p:cNvPr id="25" name="Rounded Rectangle 24"/>
            <p:cNvSpPr/>
            <p:nvPr/>
          </p:nvSpPr>
          <p:spPr>
            <a:xfrm>
              <a:off x="966780" y="6015453"/>
              <a:ext cx="1385845" cy="1385845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3134" y="6213400"/>
              <a:ext cx="993135" cy="989946"/>
            </a:xfrm>
            <a:prstGeom prst="rect">
              <a:avLst/>
            </a:prstGeom>
          </p:spPr>
        </p:pic>
      </p:grpSp>
      <p:grpSp>
        <p:nvGrpSpPr>
          <p:cNvPr id="3" name="Group 2"/>
          <p:cNvGrpSpPr/>
          <p:nvPr/>
        </p:nvGrpSpPr>
        <p:grpSpPr>
          <a:xfrm>
            <a:off x="4692763" y="4772843"/>
            <a:ext cx="1014821" cy="1014821"/>
            <a:chOff x="5537965" y="4525194"/>
            <a:chExt cx="1385845" cy="1385845"/>
          </a:xfrm>
        </p:grpSpPr>
        <p:sp>
          <p:nvSpPr>
            <p:cNvPr id="33" name="Rounded Rectangle 32"/>
            <p:cNvSpPr/>
            <p:nvPr/>
          </p:nvSpPr>
          <p:spPr>
            <a:xfrm>
              <a:off x="5537965" y="4525194"/>
              <a:ext cx="1385845" cy="1385845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7885" y="4668699"/>
              <a:ext cx="1098834" cy="1098834"/>
            </a:xfrm>
            <a:prstGeom prst="rect">
              <a:avLst/>
            </a:prstGeom>
          </p:spPr>
        </p:pic>
      </p:grpSp>
      <p:grpSp>
        <p:nvGrpSpPr>
          <p:cNvPr id="5" name="Group 4"/>
          <p:cNvGrpSpPr/>
          <p:nvPr/>
        </p:nvGrpSpPr>
        <p:grpSpPr>
          <a:xfrm>
            <a:off x="3448075" y="4772843"/>
            <a:ext cx="1014821" cy="1014821"/>
            <a:chOff x="3992304" y="4530724"/>
            <a:chExt cx="1385845" cy="1385845"/>
          </a:xfrm>
        </p:grpSpPr>
        <p:sp>
          <p:nvSpPr>
            <p:cNvPr id="30" name="Rounded Rectangle 29"/>
            <p:cNvSpPr/>
            <p:nvPr/>
          </p:nvSpPr>
          <p:spPr>
            <a:xfrm>
              <a:off x="3992304" y="4530724"/>
              <a:ext cx="1385845" cy="1385845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96194" y="4855959"/>
              <a:ext cx="738339" cy="739732"/>
            </a:xfrm>
            <a:prstGeom prst="rect">
              <a:avLst/>
            </a:prstGeom>
          </p:spPr>
        </p:pic>
      </p:grpSp>
      <p:grpSp>
        <p:nvGrpSpPr>
          <p:cNvPr id="12" name="Group 11"/>
          <p:cNvGrpSpPr/>
          <p:nvPr/>
        </p:nvGrpSpPr>
        <p:grpSpPr>
          <a:xfrm>
            <a:off x="2203387" y="4772843"/>
            <a:ext cx="1014821" cy="1014821"/>
            <a:chOff x="2501853" y="4549332"/>
            <a:chExt cx="1385845" cy="1385845"/>
          </a:xfrm>
        </p:grpSpPr>
        <p:sp>
          <p:nvSpPr>
            <p:cNvPr id="34" name="Rounded Rectangle 33"/>
            <p:cNvSpPr/>
            <p:nvPr/>
          </p:nvSpPr>
          <p:spPr>
            <a:xfrm>
              <a:off x="2501853" y="4549332"/>
              <a:ext cx="1385845" cy="1385845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72795" y="4616387"/>
              <a:ext cx="1243959" cy="1242340"/>
            </a:xfrm>
            <a:prstGeom prst="rect">
              <a:avLst/>
            </a:prstGeom>
          </p:spPr>
        </p:pic>
      </p:grpSp>
      <p:sp>
        <p:nvSpPr>
          <p:cNvPr id="40" name="Rounded Rectangle 39"/>
          <p:cNvSpPr/>
          <p:nvPr/>
        </p:nvSpPr>
        <p:spPr>
          <a:xfrm>
            <a:off x="958699" y="2145756"/>
            <a:ext cx="3836572" cy="875709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Some coins are worth pence and some coins are worth pounds.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958699" y="3175306"/>
            <a:ext cx="3836572" cy="56926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Pence are small amounts of money. 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958699" y="3898415"/>
            <a:ext cx="3836572" cy="56926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These coins are worth pence (p). 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5190793" y="2145756"/>
            <a:ext cx="2893286" cy="1330779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This is the sign for pence: </a:t>
            </a:r>
          </a:p>
          <a:p>
            <a:pPr algn="ctr"/>
            <a:r>
              <a:rPr lang="en-GB" sz="5400" dirty="0">
                <a:solidFill>
                  <a:schemeClr val="tx1"/>
                </a:solidFill>
              </a:rPr>
              <a:t>p</a:t>
            </a:r>
          </a:p>
        </p:txBody>
      </p:sp>
    </p:spTree>
    <p:extLst>
      <p:ext uri="{BB962C8B-B14F-4D97-AF65-F5344CB8AC3E}">
        <p14:creationId xmlns:p14="http://schemas.microsoft.com/office/powerpoint/2010/main" val="3048714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ndividual Wor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" b="19644"/>
          <a:stretch/>
        </p:blipFill>
        <p:spPr>
          <a:xfrm>
            <a:off x="755650" y="1991915"/>
            <a:ext cx="7632700" cy="4100909"/>
          </a:xfrm>
          <a:prstGeom prst="rect">
            <a:avLst/>
          </a:prstGeom>
        </p:spPr>
      </p:pic>
      <p:sp>
        <p:nvSpPr>
          <p:cNvPr id="40" name="Rounded Rectangle 39"/>
          <p:cNvSpPr/>
          <p:nvPr/>
        </p:nvSpPr>
        <p:spPr>
          <a:xfrm>
            <a:off x="958699" y="2145756"/>
            <a:ext cx="3842724" cy="875709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Some coins are worth pence and some coins are worth pounds.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952547" y="3144704"/>
            <a:ext cx="3848876" cy="56926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Notes are always worth pounds. 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964851" y="3837211"/>
            <a:ext cx="3836572" cy="875709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Pounds are bigger amounts of money. 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952547" y="4836159"/>
            <a:ext cx="3836572" cy="875709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These coins and notes are worth pounds (£).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5067350" y="2145756"/>
            <a:ext cx="3055072" cy="1330779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This is the sign for pounds: </a:t>
            </a:r>
          </a:p>
          <a:p>
            <a:pPr algn="ctr"/>
            <a:r>
              <a:rPr lang="en-GB" sz="5400" dirty="0">
                <a:solidFill>
                  <a:schemeClr val="tx1"/>
                </a:solidFill>
              </a:rPr>
              <a:t>£</a:t>
            </a:r>
          </a:p>
        </p:txBody>
      </p:sp>
      <p:grpSp>
        <p:nvGrpSpPr>
          <p:cNvPr id="28" name="Group 27"/>
          <p:cNvGrpSpPr/>
          <p:nvPr/>
        </p:nvGrpSpPr>
        <p:grpSpPr>
          <a:xfrm>
            <a:off x="5885357" y="3795352"/>
            <a:ext cx="795159" cy="795159"/>
            <a:chOff x="3991479" y="6048287"/>
            <a:chExt cx="1385845" cy="1385845"/>
          </a:xfrm>
        </p:grpSpPr>
        <p:sp>
          <p:nvSpPr>
            <p:cNvPr id="29" name="Rounded Rectangle 28"/>
            <p:cNvSpPr/>
            <p:nvPr/>
          </p:nvSpPr>
          <p:spPr>
            <a:xfrm>
              <a:off x="3991479" y="6048287"/>
              <a:ext cx="1385845" cy="1385845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34157" y="6192205"/>
              <a:ext cx="1100486" cy="1098007"/>
            </a:xfrm>
            <a:prstGeom prst="rect">
              <a:avLst/>
            </a:prstGeom>
          </p:spPr>
        </p:pic>
      </p:grpSp>
      <p:grpSp>
        <p:nvGrpSpPr>
          <p:cNvPr id="32" name="Group 31"/>
          <p:cNvGrpSpPr/>
          <p:nvPr/>
        </p:nvGrpSpPr>
        <p:grpSpPr>
          <a:xfrm>
            <a:off x="4944477" y="3795352"/>
            <a:ext cx="795159" cy="795159"/>
            <a:chOff x="5537965" y="5986026"/>
            <a:chExt cx="1385845" cy="1385845"/>
          </a:xfrm>
        </p:grpSpPr>
        <p:sp>
          <p:nvSpPr>
            <p:cNvPr id="35" name="Rounded Rectangle 34"/>
            <p:cNvSpPr/>
            <p:nvPr/>
          </p:nvSpPr>
          <p:spPr>
            <a:xfrm>
              <a:off x="5537965" y="5986026"/>
              <a:ext cx="1385845" cy="1385845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78595" y="6220208"/>
              <a:ext cx="870618" cy="876156"/>
            </a:xfrm>
            <a:prstGeom prst="rect">
              <a:avLst/>
            </a:prstGeom>
          </p:spPr>
        </p:pic>
      </p:grpSp>
      <p:grpSp>
        <p:nvGrpSpPr>
          <p:cNvPr id="16" name="Group 15"/>
          <p:cNvGrpSpPr/>
          <p:nvPr/>
        </p:nvGrpSpPr>
        <p:grpSpPr>
          <a:xfrm>
            <a:off x="6826237" y="3795352"/>
            <a:ext cx="1419058" cy="795159"/>
            <a:chOff x="6826237" y="3795352"/>
            <a:chExt cx="1419058" cy="795159"/>
          </a:xfrm>
        </p:grpSpPr>
        <p:sp>
          <p:nvSpPr>
            <p:cNvPr id="47" name="Rounded Rectangle 46"/>
            <p:cNvSpPr/>
            <p:nvPr/>
          </p:nvSpPr>
          <p:spPr>
            <a:xfrm>
              <a:off x="6826237" y="3795352"/>
              <a:ext cx="1419058" cy="795159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3098" y="3854935"/>
              <a:ext cx="1285336" cy="675992"/>
            </a:xfrm>
            <a:prstGeom prst="rect">
              <a:avLst/>
            </a:prstGeom>
          </p:spPr>
        </p:pic>
      </p:grpSp>
      <p:grpSp>
        <p:nvGrpSpPr>
          <p:cNvPr id="18" name="Group 17"/>
          <p:cNvGrpSpPr/>
          <p:nvPr/>
        </p:nvGrpSpPr>
        <p:grpSpPr>
          <a:xfrm>
            <a:off x="5090933" y="4909961"/>
            <a:ext cx="1419058" cy="795159"/>
            <a:chOff x="5090933" y="4909961"/>
            <a:chExt cx="1419058" cy="795159"/>
          </a:xfrm>
        </p:grpSpPr>
        <p:sp>
          <p:nvSpPr>
            <p:cNvPr id="46" name="Rounded Rectangle 45"/>
            <p:cNvSpPr/>
            <p:nvPr/>
          </p:nvSpPr>
          <p:spPr>
            <a:xfrm>
              <a:off x="5090933" y="4909961"/>
              <a:ext cx="1419058" cy="795159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57794" y="4970411"/>
              <a:ext cx="1285336" cy="674257"/>
            </a:xfrm>
            <a:prstGeom prst="rect">
              <a:avLst/>
            </a:prstGeom>
          </p:spPr>
        </p:pic>
      </p:grpSp>
      <p:grpSp>
        <p:nvGrpSpPr>
          <p:cNvPr id="19" name="Group 18"/>
          <p:cNvGrpSpPr/>
          <p:nvPr/>
        </p:nvGrpSpPr>
        <p:grpSpPr>
          <a:xfrm>
            <a:off x="6665349" y="4909961"/>
            <a:ext cx="1419058" cy="795159"/>
            <a:chOff x="6665349" y="4909961"/>
            <a:chExt cx="1419058" cy="795159"/>
          </a:xfrm>
        </p:grpSpPr>
        <p:sp>
          <p:nvSpPr>
            <p:cNvPr id="48" name="Rounded Rectangle 47"/>
            <p:cNvSpPr/>
            <p:nvPr/>
          </p:nvSpPr>
          <p:spPr>
            <a:xfrm>
              <a:off x="6665349" y="4909961"/>
              <a:ext cx="1419058" cy="795159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32210" y="4962363"/>
              <a:ext cx="1285335" cy="690353"/>
            </a:xfrm>
            <a:prstGeom prst="rect">
              <a:avLst/>
            </a:prstGeom>
          </p:spPr>
        </p:pic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DA3D7CDC-DC35-4917-BBE4-27A3A02903C1}"/>
              </a:ext>
            </a:extLst>
          </p:cNvPr>
          <p:cNvSpPr/>
          <p:nvPr/>
        </p:nvSpPr>
        <p:spPr>
          <a:xfrm>
            <a:off x="2532660" y="697112"/>
            <a:ext cx="4086055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Pounds or Pence?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3944941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ndividual Wor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" b="19644"/>
          <a:stretch/>
        </p:blipFill>
        <p:spPr>
          <a:xfrm>
            <a:off x="755650" y="1991915"/>
            <a:ext cx="7632700" cy="4100909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755650" y="1441088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Is this coin worth pounds or pence? 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3118348" y="2568968"/>
            <a:ext cx="2907957" cy="290795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3507" y="3352577"/>
            <a:ext cx="1376986" cy="1379584"/>
          </a:xfrm>
          <a:prstGeom prst="rect">
            <a:avLst/>
          </a:prstGeom>
        </p:spPr>
      </p:pic>
      <p:sp>
        <p:nvSpPr>
          <p:cNvPr id="7" name="Bent Arrow 6"/>
          <p:cNvSpPr/>
          <p:nvPr/>
        </p:nvSpPr>
        <p:spPr>
          <a:xfrm rot="5400000">
            <a:off x="6303533" y="3347148"/>
            <a:ext cx="1149962" cy="1227488"/>
          </a:xfrm>
          <a:prstGeom prst="bentArrow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6564743" y="4631026"/>
            <a:ext cx="1285168" cy="128516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pence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(p)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1294741" y="4631026"/>
            <a:ext cx="1285168" cy="128516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pounds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(£)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D2A66D61-E09D-46FB-8A7D-0A224F4A3509}"/>
              </a:ext>
            </a:extLst>
          </p:cNvPr>
          <p:cNvSpPr/>
          <p:nvPr/>
        </p:nvSpPr>
        <p:spPr>
          <a:xfrm>
            <a:off x="2532660" y="697112"/>
            <a:ext cx="4086055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Pounds or Pence?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3407009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ndividual Wor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" b="19644"/>
          <a:stretch/>
        </p:blipFill>
        <p:spPr>
          <a:xfrm>
            <a:off x="755650" y="1991915"/>
            <a:ext cx="7632700" cy="4100909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755650" y="1441088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Is this coin worth pounds or pence? 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3118348" y="2568968"/>
            <a:ext cx="2907957" cy="290795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Bent Arrow 32"/>
          <p:cNvSpPr/>
          <p:nvPr/>
        </p:nvSpPr>
        <p:spPr>
          <a:xfrm rot="16200000" flipH="1">
            <a:off x="1682098" y="3347148"/>
            <a:ext cx="1149962" cy="1227488"/>
          </a:xfrm>
          <a:prstGeom prst="bentArrow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6564743" y="4631026"/>
            <a:ext cx="1285168" cy="128516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pence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(p)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1294741" y="4631026"/>
            <a:ext cx="1285168" cy="128516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pounds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(£)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8140" y="2888419"/>
            <a:ext cx="2254708" cy="226905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BABD1926-0D1D-409A-8998-3E279ADD2F6A}"/>
              </a:ext>
            </a:extLst>
          </p:cNvPr>
          <p:cNvSpPr/>
          <p:nvPr/>
        </p:nvSpPr>
        <p:spPr>
          <a:xfrm>
            <a:off x="2532660" y="697112"/>
            <a:ext cx="4086055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Pounds or Pence?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3596647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ndividual Wor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" b="19644"/>
          <a:stretch/>
        </p:blipFill>
        <p:spPr>
          <a:xfrm>
            <a:off x="755650" y="1991915"/>
            <a:ext cx="7632700" cy="4100909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755650" y="1441088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Is this coin worth pounds or pence? 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3118348" y="2568968"/>
            <a:ext cx="2907957" cy="290795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Bent Arrow 32"/>
          <p:cNvSpPr/>
          <p:nvPr/>
        </p:nvSpPr>
        <p:spPr>
          <a:xfrm rot="16200000" flipH="1">
            <a:off x="1682098" y="3347148"/>
            <a:ext cx="1149962" cy="1227488"/>
          </a:xfrm>
          <a:prstGeom prst="bentArrow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6564743" y="4631026"/>
            <a:ext cx="1285168" cy="128516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pence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(p)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1294741" y="4631026"/>
            <a:ext cx="1285168" cy="128516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pounds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(£)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886" y="3255630"/>
            <a:ext cx="2688880" cy="141052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9EB76340-D69A-427A-B821-03CF5F9A5034}"/>
              </a:ext>
            </a:extLst>
          </p:cNvPr>
          <p:cNvSpPr/>
          <p:nvPr/>
        </p:nvSpPr>
        <p:spPr>
          <a:xfrm>
            <a:off x="2532660" y="697112"/>
            <a:ext cx="4086055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Pounds or Pence?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3978942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ndividual Wor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" b="19644"/>
          <a:stretch/>
        </p:blipFill>
        <p:spPr>
          <a:xfrm>
            <a:off x="755650" y="1991915"/>
            <a:ext cx="7632700" cy="4100909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755650" y="1441088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Is this coin worth pounds or pence? 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3118348" y="2568968"/>
            <a:ext cx="2907957" cy="290795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Bent Arrow 6"/>
          <p:cNvSpPr/>
          <p:nvPr/>
        </p:nvSpPr>
        <p:spPr>
          <a:xfrm rot="5400000">
            <a:off x="6303533" y="3347148"/>
            <a:ext cx="1149962" cy="1227488"/>
          </a:xfrm>
          <a:prstGeom prst="bentArrow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6564743" y="4631026"/>
            <a:ext cx="1285168" cy="128516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pence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(p)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1294741" y="4631026"/>
            <a:ext cx="1285168" cy="128516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pounds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(£)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924" y="3257691"/>
            <a:ext cx="1574409" cy="156935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76F4A3B-5604-48BF-AA4F-272E6ACD245B}"/>
              </a:ext>
            </a:extLst>
          </p:cNvPr>
          <p:cNvSpPr/>
          <p:nvPr/>
        </p:nvSpPr>
        <p:spPr>
          <a:xfrm>
            <a:off x="2532660" y="697112"/>
            <a:ext cx="4086055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Pounds or Pence?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115789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ndividual Wor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" b="19644"/>
          <a:stretch/>
        </p:blipFill>
        <p:spPr>
          <a:xfrm>
            <a:off x="755650" y="1991915"/>
            <a:ext cx="7632700" cy="4100909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755650" y="1441088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Is this coin worth pounds or pence? 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3118348" y="2568968"/>
            <a:ext cx="2907957" cy="290795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Bent Arrow 32"/>
          <p:cNvSpPr/>
          <p:nvPr/>
        </p:nvSpPr>
        <p:spPr>
          <a:xfrm rot="16200000" flipH="1">
            <a:off x="1682098" y="3347148"/>
            <a:ext cx="1149962" cy="1227488"/>
          </a:xfrm>
          <a:prstGeom prst="bentArrow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6564743" y="4631026"/>
            <a:ext cx="1285168" cy="128516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pence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(p)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1294741" y="4631026"/>
            <a:ext cx="1285168" cy="128516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pounds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(£)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151" y="2748116"/>
            <a:ext cx="2594349" cy="2588506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B1B131A-8F8F-479F-9D2B-14E5A4B59AC9}"/>
              </a:ext>
            </a:extLst>
          </p:cNvPr>
          <p:cNvSpPr/>
          <p:nvPr/>
        </p:nvSpPr>
        <p:spPr>
          <a:xfrm>
            <a:off x="2532660" y="697112"/>
            <a:ext cx="4086055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Pounds or Pence?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2905748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ndividual Wor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3" b="19644"/>
          <a:stretch/>
        </p:blipFill>
        <p:spPr>
          <a:xfrm>
            <a:off x="755650" y="1991915"/>
            <a:ext cx="7632700" cy="4100909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755650" y="1441088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Is this coin worth pounds or pence? 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3118348" y="2568968"/>
            <a:ext cx="2907957" cy="290795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Bent Arrow 32"/>
          <p:cNvSpPr/>
          <p:nvPr/>
        </p:nvSpPr>
        <p:spPr>
          <a:xfrm rot="16200000" flipH="1">
            <a:off x="1682098" y="3347148"/>
            <a:ext cx="1149962" cy="1227488"/>
          </a:xfrm>
          <a:prstGeom prst="bentArrow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6564743" y="4631026"/>
            <a:ext cx="1285168" cy="128516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pence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(p)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1294741" y="4631026"/>
            <a:ext cx="1285168" cy="128516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pounds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(£)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6467" y="3315124"/>
            <a:ext cx="2691717" cy="141564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F0DB110C-F73B-4244-920A-F694EE709796}"/>
              </a:ext>
            </a:extLst>
          </p:cNvPr>
          <p:cNvSpPr/>
          <p:nvPr/>
        </p:nvSpPr>
        <p:spPr>
          <a:xfrm>
            <a:off x="2532660" y="697112"/>
            <a:ext cx="4086055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Pounds or Pence?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3270963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8652" y="1502524"/>
            <a:ext cx="3379361" cy="477933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7970" y="1296562"/>
            <a:ext cx="3391327" cy="479626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4" name="Individual Wor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763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520684" y="697112"/>
            <a:ext cx="610263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/>
              <a:t>Coins and Notes Activities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1788119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838BB8F2-8FE5-45AC-879B-773E78B92544}"/>
              </a:ext>
            </a:extLst>
          </p:cNvPr>
          <p:cNvGrpSpPr/>
          <p:nvPr/>
        </p:nvGrpSpPr>
        <p:grpSpPr>
          <a:xfrm>
            <a:off x="445574" y="702863"/>
            <a:ext cx="7942776" cy="5392341"/>
            <a:chOff x="445574" y="702863"/>
            <a:chExt cx="7942776" cy="5392341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xmlns="" id="{15A22E5E-1807-40D1-AEEA-127BCCEACBDF}"/>
                </a:ext>
              </a:extLst>
            </p:cNvPr>
            <p:cNvSpPr/>
            <p:nvPr/>
          </p:nvSpPr>
          <p:spPr>
            <a:xfrm>
              <a:off x="755650" y="1822827"/>
              <a:ext cx="3816349" cy="4269997"/>
            </a:xfrm>
            <a:prstGeom prst="rect">
              <a:avLst/>
            </a:prstGeom>
            <a:solidFill>
              <a:srgbClr val="007AC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C2D72189-6EAA-43EB-9346-76AADE4C314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65" r="20608" b="-36"/>
            <a:stretch/>
          </p:blipFill>
          <p:spPr>
            <a:xfrm>
              <a:off x="755650" y="2068829"/>
              <a:ext cx="3816350" cy="4026375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xmlns="" id="{91D364A0-7271-445F-93C3-EBF405A9EA39}"/>
                </a:ext>
              </a:extLst>
            </p:cNvPr>
            <p:cNvSpPr/>
            <p:nvPr/>
          </p:nvSpPr>
          <p:spPr>
            <a:xfrm>
              <a:off x="4571999" y="1819414"/>
              <a:ext cx="3816351" cy="4273409"/>
            </a:xfrm>
            <a:prstGeom prst="rect">
              <a:avLst/>
            </a:prstGeom>
            <a:solidFill>
              <a:srgbClr val="4EB2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xmlns="" id="{AE8486DA-41E4-4BF3-81FF-555E1BA46BF1}"/>
                </a:ext>
              </a:extLst>
            </p:cNvPr>
            <p:cNvSpPr/>
            <p:nvPr/>
          </p:nvSpPr>
          <p:spPr>
            <a:xfrm>
              <a:off x="755649" y="1364071"/>
              <a:ext cx="7632701" cy="458757"/>
            </a:xfrm>
            <a:prstGeom prst="rect">
              <a:avLst/>
            </a:prstGeom>
            <a:solidFill>
              <a:srgbClr val="C7E8FD"/>
            </a:solidFill>
          </p:spPr>
          <p:txBody>
            <a:bodyPr wrap="square" lIns="72000" tIns="72000" rIns="72000" bIns="108000">
              <a:spAutoFit/>
            </a:bodyPr>
            <a:lstStyle/>
            <a:p>
              <a:pPr algn="ctr"/>
              <a:r>
                <a:rPr lang="en-GB" dirty="0"/>
                <a:t>Dive in by completing your own activity!</a:t>
              </a: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xmlns="" id="{EA4511C3-12A4-4127-A31C-A6B244518BE0}"/>
                </a:ext>
              </a:extLst>
            </p:cNvPr>
            <p:cNvSpPr/>
            <p:nvPr/>
          </p:nvSpPr>
          <p:spPr>
            <a:xfrm>
              <a:off x="445574" y="702863"/>
              <a:ext cx="2205347" cy="355276"/>
            </a:xfrm>
            <a:prstGeom prst="rect">
              <a:avLst/>
            </a:prstGeom>
            <a:solidFill>
              <a:srgbClr val="072F54"/>
            </a:solidFill>
          </p:spPr>
          <p:txBody>
            <a:bodyPr wrap="square" lIns="180000" tIns="36000" rIns="180000" bIns="72000" anchor="ctr">
              <a:spAutoFit/>
            </a:bodyPr>
            <a:lstStyle/>
            <a:p>
              <a:pPr algn="ctr"/>
              <a:r>
                <a:rPr lang="en-GB" altLang="en-US" sz="1600" b="1" dirty="0">
                  <a:solidFill>
                    <a:schemeClr val="bg1"/>
                  </a:solidFill>
                </a:rPr>
                <a:t>Diving into Mastery</a:t>
              </a:r>
              <a:endParaRPr lang="en-GB" sz="16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86A22883-C215-4319-9FB2-2BA3EA4905D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83"/>
          <a:stretch/>
        </p:blipFill>
        <p:spPr>
          <a:xfrm>
            <a:off x="5576765" y="2032606"/>
            <a:ext cx="2713263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831F08E3-ED24-4F53-B22C-A5DE258379C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83"/>
          <a:stretch/>
        </p:blipFill>
        <p:spPr>
          <a:xfrm>
            <a:off x="5123561" y="2032606"/>
            <a:ext cx="2713261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002CCA5E-B27B-49D8-B449-E60C51C614E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83"/>
          <a:stretch/>
        </p:blipFill>
        <p:spPr>
          <a:xfrm>
            <a:off x="4670356" y="2032606"/>
            <a:ext cx="2713263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650516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157" y="2574462"/>
            <a:ext cx="2604586" cy="368359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4" name="Talking Partner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51241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287621" y="697112"/>
            <a:ext cx="2580835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GB" altLang="en-US" sz="4000" b="1" dirty="0"/>
              <a:t>Money Run</a:t>
            </a:r>
            <a:endParaRPr lang="en-GB" sz="40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2126" y="2421689"/>
            <a:ext cx="2604585" cy="368422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094" y="2268915"/>
            <a:ext cx="2604585" cy="368422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9" name="Rectangle 8"/>
          <p:cNvSpPr/>
          <p:nvPr/>
        </p:nvSpPr>
        <p:spPr>
          <a:xfrm>
            <a:off x="755650" y="1441088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Find a partner. Look at the posters around the classroom.</a:t>
            </a:r>
          </a:p>
          <a:p>
            <a:pPr algn="ctr"/>
            <a:r>
              <a:rPr lang="en-GB" dirty="0"/>
              <a:t>I will shout out a coin or note. You need to move to the correct poster.  </a:t>
            </a:r>
          </a:p>
        </p:txBody>
      </p:sp>
    </p:spTree>
    <p:extLst>
      <p:ext uri="{BB962C8B-B14F-4D97-AF65-F5344CB8AC3E}">
        <p14:creationId xmlns:p14="http://schemas.microsoft.com/office/powerpoint/2010/main" val="1263497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1946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600" b="1" dirty="0"/>
              <a:t>Success Criteria</a:t>
            </a:r>
          </a:p>
        </p:txBody>
      </p:sp>
      <p:sp>
        <p:nvSpPr>
          <p:cNvPr id="1946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600" b="1" dirty="0"/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/>
              <a:t>I can identify and say the value of notes and coins. </a:t>
            </a:r>
          </a:p>
          <a:p>
            <a:pPr>
              <a:defRPr/>
            </a:pPr>
            <a:endParaRPr lang="en-GB" dirty="0"/>
          </a:p>
        </p:txBody>
      </p:sp>
      <p:sp>
        <p:nvSpPr>
          <p:cNvPr id="1946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marL="285750" indent="-285750"/>
            <a:r>
              <a:rPr lang="en-GB" dirty="0"/>
              <a:t>I can identify notes and coins.</a:t>
            </a:r>
          </a:p>
          <a:p>
            <a:pPr marL="285750" indent="-285750"/>
            <a:r>
              <a:rPr lang="en-GB" dirty="0"/>
              <a:t>I can say the value of notes and coins. </a:t>
            </a:r>
          </a:p>
        </p:txBody>
      </p:sp>
    </p:spTree>
    <p:extLst>
      <p:ext uri="{BB962C8B-B14F-4D97-AF65-F5344CB8AC3E}">
        <p14:creationId xmlns:p14="http://schemas.microsoft.com/office/powerpoint/2010/main" val="87408523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952244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Lesson Presentation Template.pptx" id="{F5C97963-3520-4194-B203-6C5FD6119E98}" vid="{88F51E05-9E83-45DB-B31A-3FD2A7C46D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Lesson Presentation Template</Template>
  <TotalTime>306</TotalTime>
  <Words>495</Words>
  <Application>Microsoft Office PowerPoint</Application>
  <PresentationFormat>On-screen Show (4:3)</PresentationFormat>
  <Paragraphs>109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8" baseType="lpstr">
      <vt:lpstr>Arial</vt:lpstr>
      <vt:lpstr>Twinkl</vt:lpstr>
      <vt:lpstr>Sassoon Infant Md</vt:lpstr>
      <vt:lpstr>Sassoon Infant Rg</vt:lpstr>
      <vt:lpstr>Twinkl SemiBold</vt:lpstr>
      <vt:lpstr>Tuffy</vt:lpstr>
      <vt:lpstr>1_Office Theme</vt:lpstr>
      <vt:lpstr>Recognising Coins and Notes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ICT Department</cp:lastModifiedBy>
  <cp:revision>54</cp:revision>
  <dcterms:created xsi:type="dcterms:W3CDTF">2017-02-02T18:27:26Z</dcterms:created>
  <dcterms:modified xsi:type="dcterms:W3CDTF">2020-05-30T09:43:42Z</dcterms:modified>
</cp:coreProperties>
</file>