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69" r:id="rId5"/>
    <p:sldId id="270" r:id="rId6"/>
    <p:sldId id="271" r:id="rId7"/>
    <p:sldId id="272" r:id="rId8"/>
    <p:sldId id="273" r:id="rId9"/>
    <p:sldId id="274" r:id="rId10"/>
    <p:sldId id="275"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anose="020B0604020202020204" charset="0"/>
      <p:regular r:id="rId19"/>
      <p:bold r:id="rId20"/>
    </p:embeddedFont>
    <p:embeddedFont>
      <p:font typeface="Sassoon Infant Rg" panose="02000503030000020003" pitchFamily="50" charset="0"/>
      <p:regular r:id="rId21"/>
      <p:bold r:id="rId22"/>
    </p:embeddedFont>
    <p:embeddedFont>
      <p:font typeface="Twinkl SemiBold" charset="0"/>
      <p:bold r:id="rId23"/>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03" userDrawn="1">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DF98"/>
    <a:srgbClr val="E8781C"/>
    <a:srgbClr val="C0DFC2"/>
    <a:srgbClr val="AFDEF8"/>
    <a:srgbClr val="4DB1E3"/>
    <a:srgbClr val="E7C800"/>
    <a:srgbClr val="DE1E5A"/>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08" autoAdjust="0"/>
    <p:restoredTop sz="96370" autoAdjust="0"/>
  </p:normalViewPr>
  <p:slideViewPr>
    <p:cSldViewPr snapToGrid="0">
      <p:cViewPr varScale="1">
        <p:scale>
          <a:sx n="74" d="100"/>
          <a:sy n="74" d="100"/>
        </p:scale>
        <p:origin x="1278" y="72"/>
      </p:cViewPr>
      <p:guideLst>
        <p:guide orient="horz" pos="2160"/>
        <p:guide pos="2903"/>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F6832C1-C483-46BA-85C2-FE5428C88E13}" type="datetimeFigureOut">
              <a:rPr lang="en-GB"/>
              <a:pPr>
                <a:defRPr/>
              </a:pPr>
              <a:t>15/05/2020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71A5BC1-89E8-4DAC-9CB6-0539552670FB}" type="slidenum">
              <a:rPr lang="en-GB"/>
              <a:pPr>
                <a:defRPr/>
              </a:pPr>
              <a:t>‹#›</a:t>
            </a:fld>
            <a:endParaRPr lang="en-GB"/>
          </a:p>
        </p:txBody>
      </p:sp>
    </p:spTree>
    <p:extLst>
      <p:ext uri="{BB962C8B-B14F-4D97-AF65-F5344CB8AC3E}">
        <p14:creationId xmlns:p14="http://schemas.microsoft.com/office/powerpoint/2010/main" val="39650696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100588C-5453-44A1-9AA3-CD37D808B022}" type="datetimeFigureOut">
              <a:rPr lang="en-GB"/>
              <a:pPr>
                <a:defRPr/>
              </a:pPr>
              <a:t>15/05/2020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E53E124-A1C9-4AE5-AD0C-0AEF1972A946}" type="slidenum">
              <a:rPr lang="en-GB"/>
              <a:pPr>
                <a:defRPr/>
              </a:pPr>
              <a:t>‹#›</a:t>
            </a:fld>
            <a:endParaRPr lang="en-GB"/>
          </a:p>
        </p:txBody>
      </p:sp>
    </p:spTree>
    <p:extLst>
      <p:ext uri="{BB962C8B-B14F-4D97-AF65-F5344CB8AC3E}">
        <p14:creationId xmlns:p14="http://schemas.microsoft.com/office/powerpoint/2010/main" val="196886780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9072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97536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57481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945327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558119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topics/topics-organised-events/topics-organised-events-world-poetry-day"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17"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7.png"/><Relationship Id="rId16"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5" Type="http://schemas.openxmlformats.org/officeDocument/2006/relationships/image" Target="../media/image2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 Id="rId14" Type="http://schemas.openxmlformats.org/officeDocument/2006/relationships/image" Target="../media/image19.png"/></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hyperlink" Target="https://www.twinkl.co.uk/resources/topics/topics-organised-events/topics-organised-events-world-poetry-day"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www.twinkl.co.uk/resources/topics/topics-organised-events/topics-organised-events-world-poetry-day" TargetMode="External"/><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 Id="rId5" Type="http://schemas.openxmlformats.org/officeDocument/2006/relationships/hyperlink" Target="https://www.twinkl.co.uk/resources/topics/topics-organised-events/topics-organised-events-world-poetry-day" TargetMode="Externa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co.uk/resources/topics/topics-organised-events/topics-organised-events-world-poetry-day"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18327" y="5494789"/>
            <a:ext cx="1065401" cy="7214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39325" y="6140741"/>
            <a:ext cx="704675" cy="717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r>
              <a:rPr lang="en-GB" altLang="en-US" sz="3600"/>
              <a:t>What Is Poetry?</a:t>
            </a:r>
          </a:p>
        </p:txBody>
      </p:sp>
      <p:sp>
        <p:nvSpPr>
          <p:cNvPr id="9219" name="Rectangle 4"/>
          <p:cNvSpPr>
            <a:spLocks noChangeArrowheads="1"/>
          </p:cNvSpPr>
          <p:nvPr/>
        </p:nvSpPr>
        <p:spPr bwMode="auto">
          <a:xfrm>
            <a:off x="755650" y="1365250"/>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Poetry is written by a </a:t>
            </a:r>
            <a:r>
              <a:rPr lang="en-GB" altLang="en-US" b="1">
                <a:solidFill>
                  <a:schemeClr val="tx1"/>
                </a:solidFill>
              </a:rPr>
              <a:t>poet</a:t>
            </a:r>
            <a:r>
              <a:rPr lang="en-GB" altLang="en-US">
                <a:solidFill>
                  <a:schemeClr val="tx1"/>
                </a:solidFill>
              </a:rPr>
              <a:t>.</a:t>
            </a:r>
          </a:p>
        </p:txBody>
      </p:sp>
      <p:sp>
        <p:nvSpPr>
          <p:cNvPr id="8" name="Rectangle 7"/>
          <p:cNvSpPr/>
          <p:nvPr/>
        </p:nvSpPr>
        <p:spPr>
          <a:xfrm>
            <a:off x="755650" y="1860550"/>
            <a:ext cx="7632700" cy="1409700"/>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When a poet writes a poem, they try to get you to use your imagination or feelings when you are reading it. They do this by thinking about what words mean and how they sound. The poet might change the order of words to make them sound a certain way.</a:t>
            </a:r>
          </a:p>
        </p:txBody>
      </p:sp>
      <p:sp>
        <p:nvSpPr>
          <p:cNvPr id="9" name="Rectangle 8"/>
          <p:cNvSpPr/>
          <p:nvPr/>
        </p:nvSpPr>
        <p:spPr>
          <a:xfrm>
            <a:off x="750888" y="3343275"/>
            <a:ext cx="7632700" cy="5778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Sometimes, poems have rhyming words in them.</a:t>
            </a:r>
          </a:p>
        </p:txBody>
      </p:sp>
      <p:sp>
        <p:nvSpPr>
          <p:cNvPr id="9224" name="Rectangle 10"/>
          <p:cNvSpPr>
            <a:spLocks noChangeArrowheads="1"/>
          </p:cNvSpPr>
          <p:nvPr/>
        </p:nvSpPr>
        <p:spPr bwMode="auto">
          <a:xfrm>
            <a:off x="4772025" y="5670550"/>
            <a:ext cx="3736975"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chemeClr val="tx1"/>
                </a:solidFill>
              </a:rPr>
              <a:t>poet </a:t>
            </a:r>
            <a:r>
              <a:rPr lang="en-GB" altLang="en-US" dirty="0">
                <a:solidFill>
                  <a:schemeClr val="tx1"/>
                </a:solidFill>
              </a:rPr>
              <a:t>– Someone who writes poetry.</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47062"/>
          <a:stretch/>
        </p:blipFill>
        <p:spPr>
          <a:xfrm>
            <a:off x="457200" y="3842426"/>
            <a:ext cx="2073032" cy="2577829"/>
          </a:xfrm>
          <a:prstGeom prst="rect">
            <a:avLst/>
          </a:prstGeom>
        </p:spPr>
      </p:pic>
      <p:sp>
        <p:nvSpPr>
          <p:cNvPr id="3" name="Oval Callout 2"/>
          <p:cNvSpPr/>
          <p:nvPr/>
        </p:nvSpPr>
        <p:spPr>
          <a:xfrm rot="5400000">
            <a:off x="2850496" y="3865199"/>
            <a:ext cx="1601264" cy="2009439"/>
          </a:xfrm>
          <a:prstGeom prst="wedgeEllipse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2607496" y="4556513"/>
            <a:ext cx="2088834" cy="646331"/>
          </a:xfrm>
          <a:prstGeom prst="rect">
            <a:avLst/>
          </a:prstGeom>
          <a:noFill/>
        </p:spPr>
        <p:txBody>
          <a:bodyPr wrap="square" rtlCol="0">
            <a:spAutoFit/>
          </a:bodyPr>
          <a:lstStyle/>
          <a:p>
            <a:pPr algn="ctr"/>
            <a:r>
              <a:rPr lang="en-GB" dirty="0"/>
              <a:t>Poetry is meant </a:t>
            </a:r>
            <a:br>
              <a:rPr lang="en-GB" dirty="0"/>
            </a:br>
            <a:r>
              <a:rPr lang="en-GB" dirty="0"/>
              <a:t>to be read aloud.</a:t>
            </a:r>
          </a:p>
        </p:txBody>
      </p:sp>
      <p:sp>
        <p:nvSpPr>
          <p:cNvPr id="10" name="Rectangle 9">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r>
              <a:rPr lang="en-GB" altLang="en-US" sz="3600"/>
              <a:t>What Is World Poetry Day?</a:t>
            </a:r>
          </a:p>
        </p:txBody>
      </p:sp>
      <p:sp>
        <p:nvSpPr>
          <p:cNvPr id="10243" name="Rectangle 4"/>
          <p:cNvSpPr>
            <a:spLocks noChangeArrowheads="1"/>
          </p:cNvSpPr>
          <p:nvPr/>
        </p:nvSpPr>
        <p:spPr bwMode="auto">
          <a:xfrm>
            <a:off x="755650" y="1365250"/>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World Poetry Day is on the 21</a:t>
            </a:r>
            <a:r>
              <a:rPr lang="en-GB" altLang="en-US" baseline="30000" dirty="0">
                <a:solidFill>
                  <a:schemeClr val="tx1"/>
                </a:solidFill>
              </a:rPr>
              <a:t>st</a:t>
            </a:r>
            <a:r>
              <a:rPr lang="en-GB" altLang="en-US" dirty="0">
                <a:solidFill>
                  <a:schemeClr val="tx1"/>
                </a:solidFill>
              </a:rPr>
              <a:t> March.</a:t>
            </a:r>
          </a:p>
        </p:txBody>
      </p:sp>
      <p:sp>
        <p:nvSpPr>
          <p:cNvPr id="8" name="Rectangle 7"/>
          <p:cNvSpPr/>
          <p:nvPr/>
        </p:nvSpPr>
        <p:spPr>
          <a:xfrm>
            <a:off x="755650" y="1860550"/>
            <a:ext cx="7632700" cy="931863"/>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started by a group called UNESCO. This group celebrates the things that make countries all around the world special.</a:t>
            </a:r>
          </a:p>
        </p:txBody>
      </p:sp>
      <p:sp>
        <p:nvSpPr>
          <p:cNvPr id="10245" name="Rectangle 10"/>
          <p:cNvSpPr>
            <a:spLocks noChangeArrowheads="1"/>
          </p:cNvSpPr>
          <p:nvPr/>
        </p:nvSpPr>
        <p:spPr bwMode="auto">
          <a:xfrm>
            <a:off x="5916613" y="5670550"/>
            <a:ext cx="2551112"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b="1" dirty="0">
                <a:solidFill>
                  <a:schemeClr val="tx1"/>
                </a:solidFill>
              </a:rPr>
              <a:t>recite </a:t>
            </a:r>
            <a:r>
              <a:rPr lang="en-GB" altLang="en-US" dirty="0">
                <a:solidFill>
                  <a:schemeClr val="tx1"/>
                </a:solidFill>
              </a:rPr>
              <a:t>– Say out loud.</a:t>
            </a:r>
          </a:p>
        </p:txBody>
      </p:sp>
      <p:pic>
        <p:nvPicPr>
          <p:cNvPr id="10246"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2951163"/>
            <a:ext cx="3284538" cy="328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7" name="Rectangle 11"/>
          <p:cNvSpPr>
            <a:spLocks noChangeArrowheads="1"/>
          </p:cNvSpPr>
          <p:nvPr/>
        </p:nvSpPr>
        <p:spPr bwMode="auto">
          <a:xfrm>
            <a:off x="4110038" y="3248025"/>
            <a:ext cx="4043362"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World Poetry Day celebrates poems in lots of different languages and from lots of different countries. </a:t>
            </a:r>
          </a:p>
          <a:p>
            <a:pPr algn="ctr" eaLnBrk="1" hangingPunct="1">
              <a:lnSpc>
                <a:spcPct val="100000"/>
              </a:lnSpc>
              <a:spcBef>
                <a:spcPct val="0"/>
              </a:spcBef>
              <a:buFontTx/>
              <a:buNone/>
            </a:pPr>
            <a:endParaRPr lang="en-GB" altLang="en-US">
              <a:solidFill>
                <a:schemeClr val="tx1"/>
              </a:solidFill>
            </a:endParaRPr>
          </a:p>
          <a:p>
            <a:pPr algn="ctr" eaLnBrk="1" hangingPunct="1">
              <a:lnSpc>
                <a:spcPct val="100000"/>
              </a:lnSpc>
              <a:spcBef>
                <a:spcPct val="0"/>
              </a:spcBef>
              <a:buFontTx/>
              <a:buNone/>
            </a:pPr>
            <a:r>
              <a:rPr lang="en-GB" altLang="en-US">
                <a:solidFill>
                  <a:schemeClr val="tx1"/>
                </a:solidFill>
              </a:rPr>
              <a:t>It encourages people to write poetry and </a:t>
            </a:r>
            <a:r>
              <a:rPr lang="en-GB" altLang="en-US" b="1">
                <a:solidFill>
                  <a:schemeClr val="tx1"/>
                </a:solidFill>
              </a:rPr>
              <a:t>recite</a:t>
            </a:r>
            <a:r>
              <a:rPr lang="en-GB" altLang="en-US">
                <a:solidFill>
                  <a:schemeClr val="tx1"/>
                </a:solidFill>
              </a:rPr>
              <a:t> poetry. </a:t>
            </a:r>
          </a:p>
        </p:txBody>
      </p:sp>
      <p:sp>
        <p:nvSpPr>
          <p:cNvPr id="9" name="Rectangle 8">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r>
              <a:rPr lang="en-GB" altLang="en-US" sz="3600"/>
              <a:t>Rhyming Words</a:t>
            </a:r>
          </a:p>
        </p:txBody>
      </p:sp>
      <p:sp>
        <p:nvSpPr>
          <p:cNvPr id="11267" name="Rectangle 4"/>
          <p:cNvSpPr>
            <a:spLocks noChangeArrowheads="1"/>
          </p:cNvSpPr>
          <p:nvPr/>
        </p:nvSpPr>
        <p:spPr bwMode="auto">
          <a:xfrm>
            <a:off x="755650" y="136525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tx1"/>
                </a:solidFill>
              </a:rPr>
              <a:t>Some poetry has rhyming words at the end of lines. When words rhyme, they start with different sounds, but sound the same at the end of the words. So ‘cat’ rhymes with ‘bat’ and ‘hot’ rhymes with ‘lot’. </a:t>
            </a:r>
          </a:p>
        </p:txBody>
      </p:sp>
      <p:sp>
        <p:nvSpPr>
          <p:cNvPr id="8" name="Rectangle 7"/>
          <p:cNvSpPr/>
          <p:nvPr/>
        </p:nvSpPr>
        <p:spPr>
          <a:xfrm>
            <a:off x="755650" y="2359025"/>
            <a:ext cx="7632700" cy="53498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Can you match up these rhyming words?</a:t>
            </a:r>
          </a:p>
        </p:txBody>
      </p:sp>
      <p:sp>
        <p:nvSpPr>
          <p:cNvPr id="2" name="Rectangle 1"/>
          <p:cNvSpPr/>
          <p:nvPr/>
        </p:nvSpPr>
        <p:spPr>
          <a:xfrm>
            <a:off x="755650" y="2995613"/>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sun</a:t>
            </a:r>
          </a:p>
        </p:txBody>
      </p:sp>
      <p:sp>
        <p:nvSpPr>
          <p:cNvPr id="9" name="Rectangle 8"/>
          <p:cNvSpPr/>
          <p:nvPr/>
        </p:nvSpPr>
        <p:spPr>
          <a:xfrm>
            <a:off x="2301875" y="2995613"/>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band</a:t>
            </a:r>
          </a:p>
        </p:txBody>
      </p:sp>
      <p:sp>
        <p:nvSpPr>
          <p:cNvPr id="10" name="Rectangle 9"/>
          <p:cNvSpPr/>
          <p:nvPr/>
        </p:nvSpPr>
        <p:spPr>
          <a:xfrm>
            <a:off x="3848100" y="2995613"/>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joke</a:t>
            </a:r>
          </a:p>
        </p:txBody>
      </p:sp>
      <p:sp>
        <p:nvSpPr>
          <p:cNvPr id="13" name="Rectangle 12"/>
          <p:cNvSpPr/>
          <p:nvPr/>
        </p:nvSpPr>
        <p:spPr>
          <a:xfrm>
            <a:off x="5394325" y="2995613"/>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bit</a:t>
            </a:r>
          </a:p>
        </p:txBody>
      </p:sp>
      <p:sp>
        <p:nvSpPr>
          <p:cNvPr id="14" name="Rectangle 13"/>
          <p:cNvSpPr/>
          <p:nvPr/>
        </p:nvSpPr>
        <p:spPr>
          <a:xfrm>
            <a:off x="6940550" y="2995613"/>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ring</a:t>
            </a:r>
          </a:p>
        </p:txBody>
      </p:sp>
      <p:sp>
        <p:nvSpPr>
          <p:cNvPr id="16" name="Rectangle 15"/>
          <p:cNvSpPr/>
          <p:nvPr/>
        </p:nvSpPr>
        <p:spPr>
          <a:xfrm>
            <a:off x="755650" y="4829175"/>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fun</a:t>
            </a:r>
          </a:p>
        </p:txBody>
      </p:sp>
      <p:sp>
        <p:nvSpPr>
          <p:cNvPr id="17" name="Rectangle 16"/>
          <p:cNvSpPr/>
          <p:nvPr/>
        </p:nvSpPr>
        <p:spPr>
          <a:xfrm>
            <a:off x="2301875" y="4829175"/>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poke</a:t>
            </a:r>
          </a:p>
        </p:txBody>
      </p:sp>
      <p:sp>
        <p:nvSpPr>
          <p:cNvPr id="18" name="Rectangle 17"/>
          <p:cNvSpPr/>
          <p:nvPr/>
        </p:nvSpPr>
        <p:spPr>
          <a:xfrm>
            <a:off x="3848100" y="4829175"/>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hit</a:t>
            </a:r>
          </a:p>
        </p:txBody>
      </p:sp>
      <p:sp>
        <p:nvSpPr>
          <p:cNvPr id="19" name="Rectangle 18"/>
          <p:cNvSpPr/>
          <p:nvPr/>
        </p:nvSpPr>
        <p:spPr>
          <a:xfrm>
            <a:off x="5394325" y="4829175"/>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swing</a:t>
            </a:r>
          </a:p>
        </p:txBody>
      </p:sp>
      <p:sp>
        <p:nvSpPr>
          <p:cNvPr id="20" name="Rectangle 19"/>
          <p:cNvSpPr/>
          <p:nvPr/>
        </p:nvSpPr>
        <p:spPr>
          <a:xfrm>
            <a:off x="6940550" y="4829175"/>
            <a:ext cx="1447800" cy="1263650"/>
          </a:xfrm>
          <a:prstGeom prst="rect">
            <a:avLst/>
          </a:prstGeom>
          <a:solidFill>
            <a:srgbClr val="CEDF98"/>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pPr algn="ctr" eaLnBrk="1" fontAlgn="auto" hangingPunct="1">
              <a:spcBef>
                <a:spcPts val="0"/>
              </a:spcBef>
              <a:spcAft>
                <a:spcPts val="0"/>
              </a:spcAft>
              <a:defRPr/>
            </a:pPr>
            <a:r>
              <a:rPr lang="en-GB" dirty="0">
                <a:solidFill>
                  <a:schemeClr val="tx1"/>
                </a:solidFill>
              </a:rPr>
              <a:t>land</a:t>
            </a:r>
          </a:p>
        </p:txBody>
      </p:sp>
      <p:pic>
        <p:nvPicPr>
          <p:cNvPr id="1127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3313" y="3429000"/>
            <a:ext cx="75406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2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003675" y="3429000"/>
            <a:ext cx="11366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2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22950" y="3341951"/>
            <a:ext cx="590550" cy="76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Picture 2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270750" y="3502819"/>
            <a:ext cx="788988" cy="53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9" name="Picture 2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20408804">
            <a:off x="7086600" y="5250132"/>
            <a:ext cx="1247775"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4" name="Straight Arrow Connector 33"/>
          <p:cNvCxnSpPr>
            <a:stCxn id="2" idx="2"/>
            <a:endCxn id="16" idx="0"/>
          </p:cNvCxnSpPr>
          <p:nvPr/>
        </p:nvCxnSpPr>
        <p:spPr>
          <a:xfrm>
            <a:off x="1479550" y="4259263"/>
            <a:ext cx="0" cy="569912"/>
          </a:xfrm>
          <a:prstGeom prst="straightConnector1">
            <a:avLst/>
          </a:prstGeom>
          <a:ln w="28575">
            <a:solidFill>
              <a:schemeClr val="accent4"/>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a:off x="3025775" y="4211638"/>
            <a:ext cx="4244975" cy="706437"/>
          </a:xfrm>
          <a:prstGeom prst="straightConnector1">
            <a:avLst/>
          </a:prstGeom>
          <a:ln w="28575">
            <a:solidFill>
              <a:schemeClr val="accent4"/>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3163888" y="4252913"/>
            <a:ext cx="1397000" cy="674687"/>
          </a:xfrm>
          <a:prstGeom prst="straightConnector1">
            <a:avLst/>
          </a:prstGeom>
          <a:ln w="28575">
            <a:solidFill>
              <a:schemeClr val="accent4"/>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a:off x="4879975" y="4244975"/>
            <a:ext cx="1397000" cy="674688"/>
          </a:xfrm>
          <a:prstGeom prst="straightConnector1">
            <a:avLst/>
          </a:prstGeom>
          <a:ln w="28575">
            <a:solidFill>
              <a:schemeClr val="accent4"/>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6596063" y="4162425"/>
            <a:ext cx="1171575" cy="747713"/>
          </a:xfrm>
          <a:prstGeom prst="straightConnector1">
            <a:avLst/>
          </a:prstGeom>
          <a:ln w="28575">
            <a:solidFill>
              <a:schemeClr val="accent4"/>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nvGrpSpPr>
          <p:cNvPr id="7" name="Group 6"/>
          <p:cNvGrpSpPr/>
          <p:nvPr/>
        </p:nvGrpSpPr>
        <p:grpSpPr>
          <a:xfrm>
            <a:off x="2424969" y="3387509"/>
            <a:ext cx="1211770" cy="776020"/>
            <a:chOff x="2489200" y="3430491"/>
            <a:chExt cx="1088392" cy="697009"/>
          </a:xfrm>
        </p:grpSpPr>
        <p:pic>
          <p:nvPicPr>
            <p:cNvPr id="36" name="Picture 3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89200" y="3461259"/>
              <a:ext cx="290394" cy="666241"/>
            </a:xfrm>
            <a:prstGeom prst="rect">
              <a:avLst/>
            </a:prstGeom>
          </p:spPr>
        </p:pic>
        <p:pic>
          <p:nvPicPr>
            <p:cNvPr id="38" name="Picture 37"/>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40639" y="3430491"/>
              <a:ext cx="612864" cy="552478"/>
            </a:xfrm>
            <a:prstGeom prst="rect">
              <a:avLst/>
            </a:prstGeom>
          </p:spPr>
        </p:pic>
        <p:pic>
          <p:nvPicPr>
            <p:cNvPr id="41" name="Picture 4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159292" y="3461259"/>
              <a:ext cx="418300" cy="608259"/>
            </a:xfrm>
            <a:prstGeom prst="rect">
              <a:avLst/>
            </a:prstGeom>
          </p:spPr>
        </p:pic>
      </p:grpSp>
      <p:grpSp>
        <p:nvGrpSpPr>
          <p:cNvPr id="21" name="Group 20"/>
          <p:cNvGrpSpPr/>
          <p:nvPr/>
        </p:nvGrpSpPr>
        <p:grpSpPr>
          <a:xfrm>
            <a:off x="4003317" y="3419100"/>
            <a:ext cx="1137008" cy="840163"/>
            <a:chOff x="4003317" y="3419100"/>
            <a:chExt cx="1137008" cy="840163"/>
          </a:xfrm>
        </p:grpSpPr>
        <p:pic>
          <p:nvPicPr>
            <p:cNvPr id="15" name="Picture 14"/>
            <p:cNvPicPr>
              <a:picLocks noChangeAspect="1"/>
            </p:cNvPicPr>
            <p:nvPr/>
          </p:nvPicPr>
          <p:blipFill rotWithShape="1">
            <a:blip r:embed="rId10" cstate="print">
              <a:extLst>
                <a:ext uri="{28A0092B-C50C-407E-A947-70E740481C1C}">
                  <a14:useLocalDpi xmlns:a14="http://schemas.microsoft.com/office/drawing/2010/main" val="0"/>
                </a:ext>
              </a:extLst>
            </a:blip>
            <a:srcRect t="-1" b="1864"/>
            <a:stretch/>
          </p:blipFill>
          <p:spPr>
            <a:xfrm>
              <a:off x="4394756" y="3419100"/>
              <a:ext cx="381523" cy="840163"/>
            </a:xfrm>
            <a:prstGeom prst="rect">
              <a:avLst/>
            </a:prstGeom>
          </p:spPr>
        </p:pic>
        <p:pic>
          <p:nvPicPr>
            <p:cNvPr id="11" name="Picture 10"/>
            <p:cNvPicPr>
              <a:picLocks noChangeAspect="1"/>
            </p:cNvPicPr>
            <p:nvPr/>
          </p:nvPicPr>
          <p:blipFill rotWithShape="1">
            <a:blip r:embed="rId11" cstate="print">
              <a:extLst>
                <a:ext uri="{28A0092B-C50C-407E-A947-70E740481C1C}">
                  <a14:useLocalDpi xmlns:a14="http://schemas.microsoft.com/office/drawing/2010/main" val="0"/>
                </a:ext>
              </a:extLst>
            </a:blip>
            <a:srcRect b="1467"/>
            <a:stretch/>
          </p:blipFill>
          <p:spPr>
            <a:xfrm>
              <a:off x="4688100" y="3451905"/>
              <a:ext cx="452225" cy="807358"/>
            </a:xfrm>
            <a:prstGeom prst="rect">
              <a:avLst/>
            </a:prstGeom>
          </p:spPr>
        </p:pic>
        <p:pic>
          <p:nvPicPr>
            <p:cNvPr id="12" name="Picture 11"/>
            <p:cNvPicPr>
              <a:picLocks noChangeAspect="1"/>
            </p:cNvPicPr>
            <p:nvPr/>
          </p:nvPicPr>
          <p:blipFill rotWithShape="1">
            <a:blip r:embed="rId12" cstate="print">
              <a:extLst>
                <a:ext uri="{28A0092B-C50C-407E-A947-70E740481C1C}">
                  <a14:useLocalDpi xmlns:a14="http://schemas.microsoft.com/office/drawing/2010/main" val="0"/>
                </a:ext>
              </a:extLst>
            </a:blip>
            <a:srcRect t="1" b="162"/>
            <a:stretch/>
          </p:blipFill>
          <p:spPr>
            <a:xfrm>
              <a:off x="4003317" y="3481035"/>
              <a:ext cx="433200" cy="778227"/>
            </a:xfrm>
            <a:prstGeom prst="rect">
              <a:avLst/>
            </a:prstGeom>
          </p:spPr>
        </p:pic>
      </p:grpSp>
      <p:pic>
        <p:nvPicPr>
          <p:cNvPr id="44" name="Picture 43"/>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047304" y="5013434"/>
            <a:ext cx="858428" cy="1008714"/>
          </a:xfrm>
          <a:prstGeom prst="rect">
            <a:avLst/>
          </a:prstGeom>
        </p:spPr>
      </p:pic>
      <p:pic>
        <p:nvPicPr>
          <p:cNvPr id="46" name="Picture 45"/>
          <p:cNvPicPr>
            <a:picLocks noChangeAspect="1"/>
          </p:cNvPicPr>
          <p:nvPr/>
        </p:nvPicPr>
        <p:blipFill rotWithShape="1">
          <a:blip r:embed="rId14" cstate="print">
            <a:extLst>
              <a:ext uri="{28A0092B-C50C-407E-A947-70E740481C1C}">
                <a14:useLocalDpi xmlns:a14="http://schemas.microsoft.com/office/drawing/2010/main" val="0"/>
              </a:ext>
            </a:extLst>
          </a:blip>
          <a:srcRect b="22207"/>
          <a:stretch/>
        </p:blipFill>
        <p:spPr>
          <a:xfrm>
            <a:off x="2549740" y="5127099"/>
            <a:ext cx="952070" cy="965726"/>
          </a:xfrm>
          <a:prstGeom prst="rect">
            <a:avLst/>
          </a:prstGeom>
        </p:spPr>
      </p:pic>
      <p:pic>
        <p:nvPicPr>
          <p:cNvPr id="24" name="Picture 2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241304" y="5127099"/>
            <a:ext cx="639168" cy="946254"/>
          </a:xfrm>
          <a:prstGeom prst="rect">
            <a:avLst/>
          </a:prstGeom>
        </p:spPr>
      </p:pic>
      <p:pic>
        <p:nvPicPr>
          <p:cNvPr id="49" name="Picture 48"/>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5591492" y="5215342"/>
            <a:ext cx="1053466" cy="835166"/>
          </a:xfrm>
          <a:prstGeom prst="rect">
            <a:avLst/>
          </a:prstGeom>
        </p:spPr>
      </p:pic>
      <p:sp>
        <p:nvSpPr>
          <p:cNvPr id="42" name="Rectangle 41">
            <a:hlinkClick r:id="rId17"/>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500"/>
                                        <p:tgtEl>
                                          <p:spTgt spid="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2" fill="hold" nodeType="click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right)">
                                      <p:cBhvr>
                                        <p:cTn id="17" dur="500"/>
                                        <p:tgtEl>
                                          <p:spTgt spid="3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wipe(right)">
                                      <p:cBhvr>
                                        <p:cTn id="22" dur="500"/>
                                        <p:tgtEl>
                                          <p:spTgt spid="3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2" fill="hold" nodeType="clickEffect">
                                  <p:stCondLst>
                                    <p:cond delay="0"/>
                                  </p:stCondLst>
                                  <p:childTnLst>
                                    <p:set>
                                      <p:cBhvr>
                                        <p:cTn id="26" dur="1" fill="hold">
                                          <p:stCondLst>
                                            <p:cond delay="0"/>
                                          </p:stCondLst>
                                        </p:cTn>
                                        <p:tgtEl>
                                          <p:spTgt spid="40"/>
                                        </p:tgtEl>
                                        <p:attrNameLst>
                                          <p:attrName>style.visibility</p:attrName>
                                        </p:attrNameLst>
                                      </p:cBhvr>
                                      <p:to>
                                        <p:strVal val="visible"/>
                                      </p:to>
                                    </p:set>
                                    <p:animEffect transition="in" filter="wipe(right)">
                                      <p:cBhvr>
                                        <p:cTn id="2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r>
              <a:rPr lang="en-GB" altLang="en-US" sz="3600"/>
              <a:t>Rhythm</a:t>
            </a:r>
          </a:p>
        </p:txBody>
      </p:sp>
      <p:sp>
        <p:nvSpPr>
          <p:cNvPr id="12291" name="Rectangle 4"/>
          <p:cNvSpPr>
            <a:spLocks noChangeArrowheads="1"/>
          </p:cNvSpPr>
          <p:nvPr/>
        </p:nvSpPr>
        <p:spPr bwMode="auto">
          <a:xfrm>
            <a:off x="755650" y="1270000"/>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In poetry, rhythm is the pattern that the words make and how they sound when put together. It can make the poem sound fun to read and can make it easier for you to learn the poem off by heart.</a:t>
            </a:r>
          </a:p>
        </p:txBody>
      </p:sp>
      <p:sp>
        <p:nvSpPr>
          <p:cNvPr id="8" name="Rectangle 7"/>
          <p:cNvSpPr/>
          <p:nvPr/>
        </p:nvSpPr>
        <p:spPr>
          <a:xfrm>
            <a:off x="755650" y="2246313"/>
            <a:ext cx="7632700" cy="528637"/>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Look at this sentence:</a:t>
            </a:r>
          </a:p>
        </p:txBody>
      </p:sp>
      <p:sp>
        <p:nvSpPr>
          <p:cNvPr id="12293" name="Rectangle 8"/>
          <p:cNvSpPr>
            <a:spLocks noChangeArrowheads="1"/>
          </p:cNvSpPr>
          <p:nvPr/>
        </p:nvSpPr>
        <p:spPr bwMode="auto">
          <a:xfrm>
            <a:off x="750888" y="2818214"/>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My brother has a jumper and my sister has a skirt.</a:t>
            </a:r>
          </a:p>
        </p:txBody>
      </p:sp>
      <p:grpSp>
        <p:nvGrpSpPr>
          <p:cNvPr id="11" name="Group 10"/>
          <p:cNvGrpSpPr/>
          <p:nvPr/>
        </p:nvGrpSpPr>
        <p:grpSpPr>
          <a:xfrm>
            <a:off x="1545516" y="3240489"/>
            <a:ext cx="6043441" cy="3184429"/>
            <a:chOff x="1869965" y="3227388"/>
            <a:chExt cx="6043441" cy="3184429"/>
          </a:xfrm>
        </p:grpSpPr>
        <p:grpSp>
          <p:nvGrpSpPr>
            <p:cNvPr id="2" name="Group 1"/>
            <p:cNvGrpSpPr/>
            <p:nvPr/>
          </p:nvGrpSpPr>
          <p:grpSpPr>
            <a:xfrm>
              <a:off x="1869965" y="3463925"/>
              <a:ext cx="2808425" cy="2327302"/>
              <a:chOff x="584142" y="3363379"/>
              <a:chExt cx="2808425" cy="2327302"/>
            </a:xfrm>
          </p:grpSpPr>
          <p:sp>
            <p:nvSpPr>
              <p:cNvPr id="9" name="Oval Callout 8"/>
              <p:cNvSpPr/>
              <p:nvPr/>
            </p:nvSpPr>
            <p:spPr>
              <a:xfrm rot="16200000" flipH="1">
                <a:off x="824704" y="3122817"/>
                <a:ext cx="2327302" cy="2808425"/>
              </a:xfrm>
              <a:prstGeom prst="wedgeEllipseCallou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699682" y="3680170"/>
                <a:ext cx="2577346" cy="1754326"/>
              </a:xfrm>
              <a:prstGeom prst="rect">
                <a:avLst/>
              </a:prstGeom>
              <a:noFill/>
            </p:spPr>
            <p:txBody>
              <a:bodyPr wrap="square" rtlCol="0">
                <a:spAutoFit/>
              </a:bodyPr>
              <a:lstStyle/>
              <a:p>
                <a:pPr algn="ctr" eaLnBrk="1" fontAlgn="auto" hangingPunct="1">
                  <a:spcBef>
                    <a:spcPts val="0"/>
                  </a:spcBef>
                  <a:spcAft>
                    <a:spcPts val="0"/>
                  </a:spcAft>
                  <a:defRPr/>
                </a:pPr>
                <a:r>
                  <a:rPr lang="en-GB" dirty="0"/>
                  <a:t>Try reading the sentence out loud and listen to the pattern the words make. </a:t>
                </a:r>
              </a:p>
              <a:p>
                <a:pPr algn="ctr" eaLnBrk="1" fontAlgn="auto" hangingPunct="1">
                  <a:spcBef>
                    <a:spcPts val="0"/>
                  </a:spcBef>
                  <a:spcAft>
                    <a:spcPts val="0"/>
                  </a:spcAft>
                  <a:defRPr/>
                </a:pPr>
                <a:endParaRPr lang="en-GB" dirty="0"/>
              </a:p>
              <a:p>
                <a:pPr algn="ctr" eaLnBrk="1" fontAlgn="auto" hangingPunct="1">
                  <a:spcBef>
                    <a:spcPts val="0"/>
                  </a:spcBef>
                  <a:spcAft>
                    <a:spcPts val="0"/>
                  </a:spcAft>
                  <a:defRPr/>
                </a:pPr>
                <a:r>
                  <a:rPr lang="en-GB" dirty="0"/>
                  <a:t>This is rhythm.</a:t>
                </a:r>
              </a:p>
            </p:txBody>
          </p:sp>
        </p:grpSp>
        <p:grpSp>
          <p:nvGrpSpPr>
            <p:cNvPr id="7" name="Group 6"/>
            <p:cNvGrpSpPr/>
            <p:nvPr/>
          </p:nvGrpSpPr>
          <p:grpSpPr>
            <a:xfrm>
              <a:off x="5057743" y="3227388"/>
              <a:ext cx="2855663" cy="3184429"/>
              <a:chOff x="5057743" y="3227388"/>
              <a:chExt cx="2855663" cy="3184429"/>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43211" b="20468"/>
              <a:stretch/>
            </p:blipFill>
            <p:spPr>
              <a:xfrm>
                <a:off x="6282078" y="3229143"/>
                <a:ext cx="1631328" cy="3182674"/>
              </a:xfrm>
              <a:prstGeom prst="rect">
                <a:avLst/>
              </a:prstGeom>
            </p:spPr>
          </p:pic>
          <p:pic>
            <p:nvPicPr>
              <p:cNvPr id="13" name="Picture 12"/>
              <p:cNvPicPr>
                <a:picLocks noChangeAspect="1"/>
              </p:cNvPicPr>
              <p:nvPr/>
            </p:nvPicPr>
            <p:blipFill rotWithShape="1">
              <a:blip r:embed="rId2" cstate="print">
                <a:extLst>
                  <a:ext uri="{28A0092B-C50C-407E-A947-70E740481C1C}">
                    <a14:useLocalDpi xmlns:a14="http://schemas.microsoft.com/office/drawing/2010/main" val="0"/>
                  </a:ext>
                </a:extLst>
              </a:blip>
              <a:srcRect l="56790" r="-503" b="20424"/>
              <a:stretch/>
            </p:blipFill>
            <p:spPr>
              <a:xfrm>
                <a:off x="5057743" y="3227388"/>
                <a:ext cx="1255690" cy="3184429"/>
              </a:xfrm>
              <a:prstGeom prst="rect">
                <a:avLst/>
              </a:prstGeom>
            </p:spPr>
          </p:pic>
        </p:grpSp>
      </p:grpSp>
      <p:sp>
        <p:nvSpPr>
          <p:cNvPr id="14" name="Rectangle 13">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422400"/>
            <a:ext cx="7632700" cy="103028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are over 50 types of poem. </a:t>
            </a:r>
          </a:p>
          <a:p>
            <a:pPr algn="ctr" eaLnBrk="1" fontAlgn="auto" hangingPunct="1">
              <a:spcBef>
                <a:spcPts val="0"/>
              </a:spcBef>
              <a:spcAft>
                <a:spcPts val="0"/>
              </a:spcAft>
              <a:defRPr/>
            </a:pPr>
            <a:r>
              <a:rPr lang="en-GB" dirty="0">
                <a:solidFill>
                  <a:schemeClr val="tx1"/>
                </a:solidFill>
              </a:rPr>
              <a:t>This one is a limerick. </a:t>
            </a:r>
          </a:p>
          <a:p>
            <a:pPr algn="ctr" eaLnBrk="1" fontAlgn="auto" hangingPunct="1">
              <a:spcBef>
                <a:spcPts val="0"/>
              </a:spcBef>
              <a:spcAft>
                <a:spcPts val="0"/>
              </a:spcAft>
              <a:defRPr/>
            </a:pPr>
            <a:r>
              <a:rPr lang="en-GB" dirty="0">
                <a:solidFill>
                  <a:schemeClr val="tx1"/>
                </a:solidFill>
              </a:rPr>
              <a:t>Limericks are funny and have rhyming words. </a:t>
            </a:r>
          </a:p>
        </p:txBody>
      </p:sp>
      <p:sp>
        <p:nvSpPr>
          <p:cNvPr id="13315" name="Title 20"/>
          <p:cNvSpPr>
            <a:spLocks noGrp="1"/>
          </p:cNvSpPr>
          <p:nvPr>
            <p:ph type="title"/>
          </p:nvPr>
        </p:nvSpPr>
        <p:spPr>
          <a:xfrm>
            <a:off x="457200" y="479425"/>
            <a:ext cx="8220075" cy="993775"/>
          </a:xfrm>
        </p:spPr>
        <p:txBody>
          <a:bodyPr/>
          <a:lstStyle/>
          <a:p>
            <a:pPr eaLnBrk="1" hangingPunct="1"/>
            <a:r>
              <a:rPr lang="en-GB" altLang="en-US" sz="3600"/>
              <a:t>Limericks</a:t>
            </a:r>
          </a:p>
        </p:txBody>
      </p:sp>
      <p:sp>
        <p:nvSpPr>
          <p:cNvPr id="4" name="Oval 3"/>
          <p:cNvSpPr/>
          <p:nvPr/>
        </p:nvSpPr>
        <p:spPr>
          <a:xfrm>
            <a:off x="989013" y="4951413"/>
            <a:ext cx="452437" cy="45243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0" name="Oval 9"/>
          <p:cNvSpPr/>
          <p:nvPr/>
        </p:nvSpPr>
        <p:spPr>
          <a:xfrm>
            <a:off x="989013" y="5481638"/>
            <a:ext cx="452437" cy="454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3318" name="Rectangle 6"/>
          <p:cNvSpPr>
            <a:spLocks noChangeArrowheads="1"/>
          </p:cNvSpPr>
          <p:nvPr/>
        </p:nvSpPr>
        <p:spPr bwMode="auto">
          <a:xfrm>
            <a:off x="2592388" y="2514600"/>
            <a:ext cx="3959225"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50000"/>
              </a:lnSpc>
              <a:spcBef>
                <a:spcPct val="0"/>
              </a:spcBef>
              <a:buFontTx/>
              <a:buNone/>
            </a:pPr>
            <a:r>
              <a:rPr lang="en-GB" altLang="en-US" dirty="0">
                <a:solidFill>
                  <a:schemeClr val="tx1"/>
                </a:solidFill>
              </a:rPr>
              <a:t>There once was a girl from Bombay, </a:t>
            </a:r>
          </a:p>
          <a:p>
            <a:pPr eaLnBrk="1" hangingPunct="1">
              <a:lnSpc>
                <a:spcPct val="150000"/>
              </a:lnSpc>
              <a:spcBef>
                <a:spcPct val="0"/>
              </a:spcBef>
              <a:buFontTx/>
              <a:buNone/>
            </a:pPr>
            <a:r>
              <a:rPr lang="en-GB" altLang="en-US" dirty="0">
                <a:solidFill>
                  <a:schemeClr val="tx1"/>
                </a:solidFill>
              </a:rPr>
              <a:t>Who always had something to say. </a:t>
            </a:r>
          </a:p>
          <a:p>
            <a:pPr eaLnBrk="1" hangingPunct="1">
              <a:lnSpc>
                <a:spcPct val="150000"/>
              </a:lnSpc>
              <a:spcBef>
                <a:spcPct val="0"/>
              </a:spcBef>
              <a:buFontTx/>
              <a:buNone/>
            </a:pPr>
            <a:r>
              <a:rPr lang="en-GB" altLang="en-US" dirty="0">
                <a:solidFill>
                  <a:schemeClr val="tx1"/>
                </a:solidFill>
              </a:rPr>
              <a:t>Her tongue went too fast, </a:t>
            </a:r>
          </a:p>
          <a:p>
            <a:pPr eaLnBrk="1" hangingPunct="1">
              <a:lnSpc>
                <a:spcPct val="150000"/>
              </a:lnSpc>
              <a:spcBef>
                <a:spcPct val="0"/>
              </a:spcBef>
              <a:buFontTx/>
              <a:buNone/>
            </a:pPr>
            <a:r>
              <a:rPr lang="en-GB" altLang="en-US" dirty="0">
                <a:solidFill>
                  <a:schemeClr val="tx1"/>
                </a:solidFill>
              </a:rPr>
              <a:t>Her voice didn’t last, </a:t>
            </a:r>
          </a:p>
          <a:p>
            <a:pPr eaLnBrk="1" hangingPunct="1">
              <a:lnSpc>
                <a:spcPct val="150000"/>
              </a:lnSpc>
              <a:spcBef>
                <a:spcPct val="0"/>
              </a:spcBef>
              <a:buFontTx/>
              <a:buNone/>
            </a:pPr>
            <a:r>
              <a:rPr lang="en-GB" altLang="en-US" dirty="0">
                <a:solidFill>
                  <a:schemeClr val="tx1"/>
                </a:solidFill>
              </a:rPr>
              <a:t>And was quiet the rest of the day.</a:t>
            </a:r>
          </a:p>
        </p:txBody>
      </p:sp>
      <p:sp>
        <p:nvSpPr>
          <p:cNvPr id="13" name="Rectangle 12"/>
          <p:cNvSpPr>
            <a:spLocks noChangeArrowheads="1"/>
          </p:cNvSpPr>
          <p:nvPr/>
        </p:nvSpPr>
        <p:spPr bwMode="auto">
          <a:xfrm>
            <a:off x="1452563" y="4992688"/>
            <a:ext cx="63579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dirty="0">
                <a:solidFill>
                  <a:srgbClr val="E8781C"/>
                </a:solidFill>
              </a:rPr>
              <a:t>Can you spot the rhyming words at the end of some lines? </a:t>
            </a:r>
          </a:p>
        </p:txBody>
      </p:sp>
      <p:sp>
        <p:nvSpPr>
          <p:cNvPr id="16" name="Rectangle 15"/>
          <p:cNvSpPr>
            <a:spLocks noChangeArrowheads="1"/>
          </p:cNvSpPr>
          <p:nvPr/>
        </p:nvSpPr>
        <p:spPr bwMode="auto">
          <a:xfrm>
            <a:off x="1452563" y="5524500"/>
            <a:ext cx="45339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E8781C"/>
                </a:solidFill>
              </a:rPr>
              <a:t>How does the rhythm of the poem sound?</a:t>
            </a:r>
          </a:p>
        </p:txBody>
      </p:sp>
      <p:cxnSp>
        <p:nvCxnSpPr>
          <p:cNvPr id="17" name="Straight Connector 16"/>
          <p:cNvCxnSpPr/>
          <p:nvPr/>
        </p:nvCxnSpPr>
        <p:spPr>
          <a:xfrm>
            <a:off x="5486400" y="2882900"/>
            <a:ext cx="808038"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811838" y="3298825"/>
            <a:ext cx="39052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819650" y="3714750"/>
            <a:ext cx="39052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a:off x="4303713" y="4114800"/>
            <a:ext cx="392112"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681951" y="4532007"/>
            <a:ext cx="390525"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18" name="Rectangle 17">
            <a:hlinkClick r:id="rId2"/>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fade">
                                      <p:cBhvr>
                                        <p:cTn id="18" dur="500"/>
                                        <p:tgtEl>
                                          <p:spTgt spid="17"/>
                                        </p:tgtEl>
                                      </p:cBhvr>
                                    </p:animEffect>
                                  </p:childTnLst>
                                </p:cTn>
                              </p:par>
                              <p:par>
                                <p:cTn id="19" presetID="10" presetClass="entr" presetSubtype="0"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left)">
                                      <p:cBhvr>
                                        <p:cTn id="34" dur="500"/>
                                        <p:tgtEl>
                                          <p:spTgt spid="10"/>
                                        </p:tgtEl>
                                      </p:cBhvr>
                                    </p:animEffect>
                                  </p:childTnLst>
                                </p:cTn>
                              </p:par>
                              <p:par>
                                <p:cTn id="35" presetID="22" presetClass="entr" presetSubtype="8" fill="hold" grpId="0" nodeType="withEffect">
                                  <p:stCondLst>
                                    <p:cond delay="25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3"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17"/>
          <p:cNvPicPr>
            <a:picLocks noChangeAspect="1"/>
          </p:cNvPicPr>
          <p:nvPr/>
        </p:nvPicPr>
        <p:blipFill>
          <a:blip r:embed="rId2" cstate="print">
            <a:extLst>
              <a:ext uri="{28A0092B-C50C-407E-A947-70E740481C1C}">
                <a14:useLocalDpi xmlns:a14="http://schemas.microsoft.com/office/drawing/2010/main" val="0"/>
              </a:ext>
            </a:extLst>
          </a:blip>
          <a:srcRect b="11253"/>
          <a:stretch>
            <a:fillRect/>
          </a:stretch>
        </p:blipFill>
        <p:spPr bwMode="auto">
          <a:xfrm>
            <a:off x="539750" y="3370263"/>
            <a:ext cx="8051800" cy="291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14"/>
          <p:cNvSpPr>
            <a:spLocks noChangeArrowheads="1"/>
          </p:cNvSpPr>
          <p:nvPr/>
        </p:nvSpPr>
        <p:spPr bwMode="auto">
          <a:xfrm>
            <a:off x="239713" y="3508375"/>
            <a:ext cx="8351837"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bg1"/>
                </a:solidFill>
                <a:cs typeface="Arial" panose="020B0604020202020204" pitchFamily="34" charset="0"/>
              </a:rPr>
              <a:t> 				      A</a:t>
            </a:r>
          </a:p>
          <a:p>
            <a:pPr eaLnBrk="1" hangingPunct="1">
              <a:lnSpc>
                <a:spcPct val="100000"/>
              </a:lnSpc>
              <a:spcBef>
                <a:spcPct val="0"/>
              </a:spcBef>
              <a:buFontTx/>
              <a:buNone/>
            </a:pPr>
            <a:r>
              <a:rPr lang="en-GB" altLang="en-US">
                <a:solidFill>
                  <a:schemeClr val="bg1"/>
                </a:solidFill>
                <a:cs typeface="Arial" panose="020B0604020202020204" pitchFamily="34" charset="0"/>
              </a:rPr>
              <a:t>                                                    huge rock</a:t>
            </a:r>
          </a:p>
          <a:p>
            <a:pPr eaLnBrk="1" hangingPunct="1">
              <a:lnSpc>
                <a:spcPct val="100000"/>
              </a:lnSpc>
              <a:spcBef>
                <a:spcPct val="0"/>
              </a:spcBef>
              <a:buFontTx/>
              <a:buNone/>
            </a:pPr>
            <a:r>
              <a:rPr lang="en-GB" altLang="en-US">
                <a:solidFill>
                  <a:schemeClr val="bg1"/>
                </a:solidFill>
                <a:cs typeface="Arial" panose="020B0604020202020204" pitchFamily="34" charset="0"/>
              </a:rPr>
              <a:t>                                                  that rumbles</a:t>
            </a:r>
          </a:p>
          <a:p>
            <a:pPr eaLnBrk="1" hangingPunct="1">
              <a:lnSpc>
                <a:spcPct val="100000"/>
              </a:lnSpc>
              <a:spcBef>
                <a:spcPct val="0"/>
              </a:spcBef>
              <a:buFontTx/>
              <a:buNone/>
            </a:pPr>
            <a:r>
              <a:rPr lang="en-GB" altLang="en-US">
                <a:solidFill>
                  <a:schemeClr val="bg1"/>
                </a:solidFill>
                <a:cs typeface="Arial" panose="020B0604020202020204" pitchFamily="34" charset="0"/>
              </a:rPr>
              <a:t>                                             and roars, wrecking</a:t>
            </a:r>
          </a:p>
          <a:p>
            <a:pPr eaLnBrk="1" hangingPunct="1">
              <a:lnSpc>
                <a:spcPct val="100000"/>
              </a:lnSpc>
              <a:spcBef>
                <a:spcPct val="0"/>
              </a:spcBef>
              <a:buFontTx/>
              <a:buNone/>
            </a:pPr>
            <a:r>
              <a:rPr lang="en-GB" altLang="en-US">
                <a:solidFill>
                  <a:schemeClr val="bg1"/>
                </a:solidFill>
                <a:cs typeface="Arial" panose="020B0604020202020204" pitchFamily="34" charset="0"/>
              </a:rPr>
              <a:t>                                           the ground all around it.</a:t>
            </a:r>
          </a:p>
          <a:p>
            <a:pPr eaLnBrk="1" hangingPunct="1">
              <a:lnSpc>
                <a:spcPct val="100000"/>
              </a:lnSpc>
              <a:spcBef>
                <a:spcPct val="0"/>
              </a:spcBef>
              <a:buFontTx/>
              <a:buNone/>
            </a:pPr>
            <a:r>
              <a:rPr lang="en-GB" altLang="en-US">
                <a:solidFill>
                  <a:schemeClr val="bg1"/>
                </a:solidFill>
                <a:cs typeface="Arial" panose="020B0604020202020204" pitchFamily="34" charset="0"/>
              </a:rPr>
              <a:t>                               It shoots; sizzling, steaming, scorching lava </a:t>
            </a:r>
          </a:p>
          <a:p>
            <a:pPr eaLnBrk="1" hangingPunct="1">
              <a:lnSpc>
                <a:spcPct val="100000"/>
              </a:lnSpc>
              <a:spcBef>
                <a:spcPct val="0"/>
              </a:spcBef>
              <a:buFontTx/>
              <a:buNone/>
            </a:pPr>
            <a:r>
              <a:rPr lang="en-GB" altLang="en-US">
                <a:solidFill>
                  <a:schemeClr val="bg1"/>
                </a:solidFill>
                <a:cs typeface="Arial" panose="020B0604020202020204" pitchFamily="34" charset="0"/>
              </a:rPr>
              <a:t>                          like a monster spitting out hot liquid into the air.</a:t>
            </a:r>
          </a:p>
          <a:p>
            <a:pPr eaLnBrk="1" hangingPunct="1">
              <a:lnSpc>
                <a:spcPct val="100000"/>
              </a:lnSpc>
              <a:spcBef>
                <a:spcPct val="0"/>
              </a:spcBef>
              <a:buFontTx/>
              <a:buNone/>
            </a:pPr>
            <a:r>
              <a:rPr lang="en-GB" altLang="en-US">
                <a:solidFill>
                  <a:schemeClr val="bg1"/>
                </a:solidFill>
                <a:cs typeface="Arial" panose="020B0604020202020204" pitchFamily="34" charset="0"/>
              </a:rPr>
              <a:t>                        Like a smoking dragon, it finally starts to calm down.</a:t>
            </a:r>
          </a:p>
          <a:p>
            <a:pPr eaLnBrk="1" hangingPunct="1">
              <a:lnSpc>
                <a:spcPct val="100000"/>
              </a:lnSpc>
              <a:spcBef>
                <a:spcPct val="0"/>
              </a:spcBef>
              <a:buFontTx/>
              <a:buNone/>
            </a:pPr>
            <a:r>
              <a:rPr lang="en-GB" altLang="en-US">
                <a:solidFill>
                  <a:schemeClr val="bg1"/>
                </a:solidFill>
                <a:cs typeface="Arial" panose="020B0604020202020204" pitchFamily="34" charset="0"/>
              </a:rPr>
              <a:t>            The chaos stops and it goes back to being a deadly and dangerous rock.</a:t>
            </a:r>
            <a:endParaRPr lang="en-GB" altLang="en-US">
              <a:solidFill>
                <a:schemeClr val="tx1"/>
              </a:solidFill>
              <a:cs typeface="Arial" panose="020B0604020202020204" pitchFamily="34" charset="0"/>
            </a:endParaRPr>
          </a:p>
        </p:txBody>
      </p:sp>
      <p:sp>
        <p:nvSpPr>
          <p:cNvPr id="14" name="Rectangle 13"/>
          <p:cNvSpPr/>
          <p:nvPr/>
        </p:nvSpPr>
        <p:spPr>
          <a:xfrm>
            <a:off x="755650" y="1422400"/>
            <a:ext cx="7632700" cy="78263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Shape poems are written in the shape of the thing the poem is about. Look at this poem.</a:t>
            </a:r>
          </a:p>
        </p:txBody>
      </p:sp>
      <p:sp>
        <p:nvSpPr>
          <p:cNvPr id="14341" name="Title 20"/>
          <p:cNvSpPr>
            <a:spLocks noGrp="1"/>
          </p:cNvSpPr>
          <p:nvPr>
            <p:ph type="title"/>
          </p:nvPr>
        </p:nvSpPr>
        <p:spPr>
          <a:xfrm>
            <a:off x="457200" y="479425"/>
            <a:ext cx="8220075" cy="993775"/>
          </a:xfrm>
        </p:spPr>
        <p:txBody>
          <a:bodyPr/>
          <a:lstStyle/>
          <a:p>
            <a:pPr eaLnBrk="1" hangingPunct="1"/>
            <a:r>
              <a:rPr lang="en-GB" altLang="en-US" sz="3600"/>
              <a:t>Shape Poetry</a:t>
            </a:r>
          </a:p>
        </p:txBody>
      </p:sp>
      <p:sp>
        <p:nvSpPr>
          <p:cNvPr id="4" name="Oval 3"/>
          <p:cNvSpPr/>
          <p:nvPr/>
        </p:nvSpPr>
        <p:spPr>
          <a:xfrm>
            <a:off x="989013" y="2295525"/>
            <a:ext cx="452437" cy="4524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0" name="Oval 9"/>
          <p:cNvSpPr/>
          <p:nvPr/>
        </p:nvSpPr>
        <p:spPr>
          <a:xfrm>
            <a:off x="989013" y="2825750"/>
            <a:ext cx="452437" cy="454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3" name="Rectangle 12"/>
          <p:cNvSpPr>
            <a:spLocks noChangeArrowheads="1"/>
          </p:cNvSpPr>
          <p:nvPr/>
        </p:nvSpPr>
        <p:spPr bwMode="auto">
          <a:xfrm>
            <a:off x="1452563" y="2336800"/>
            <a:ext cx="3549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E8781C"/>
                </a:solidFill>
              </a:rPr>
              <a:t>What is the shape of the poem? </a:t>
            </a:r>
          </a:p>
        </p:txBody>
      </p:sp>
      <p:sp>
        <p:nvSpPr>
          <p:cNvPr id="16" name="Rectangle 15"/>
          <p:cNvSpPr>
            <a:spLocks noChangeArrowheads="1"/>
          </p:cNvSpPr>
          <p:nvPr/>
        </p:nvSpPr>
        <p:spPr bwMode="auto">
          <a:xfrm>
            <a:off x="1452563" y="2868613"/>
            <a:ext cx="52768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E8781C"/>
                </a:solidFill>
              </a:rPr>
              <a:t>Does it have rhyming words at the end of lines? </a:t>
            </a:r>
          </a:p>
        </p:txBody>
      </p:sp>
      <p:sp>
        <p:nvSpPr>
          <p:cNvPr id="11" name="Rectangle 10">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16"/>
                                        </p:tgtEl>
                                        <p:attrNameLst>
                                          <p:attrName>style.visibility</p:attrName>
                                        </p:attrNameLst>
                                      </p:cBhvr>
                                      <p:to>
                                        <p:strVal val="visible"/>
                                      </p:to>
                                    </p:set>
                                    <p:animEffect transition="in" filter="wipe(left)">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3" grpId="0"/>
      <p:bldP spid="1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422400"/>
            <a:ext cx="7632700" cy="661988"/>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first letter of each line spells out what the poem is about.</a:t>
            </a:r>
          </a:p>
        </p:txBody>
      </p:sp>
      <p:sp>
        <p:nvSpPr>
          <p:cNvPr id="15363" name="Title 20"/>
          <p:cNvSpPr>
            <a:spLocks noGrp="1"/>
          </p:cNvSpPr>
          <p:nvPr>
            <p:ph type="title"/>
          </p:nvPr>
        </p:nvSpPr>
        <p:spPr>
          <a:xfrm>
            <a:off x="457200" y="479425"/>
            <a:ext cx="8220075" cy="993775"/>
          </a:xfrm>
        </p:spPr>
        <p:txBody>
          <a:bodyPr/>
          <a:lstStyle/>
          <a:p>
            <a:pPr eaLnBrk="1" hangingPunct="1"/>
            <a:r>
              <a:rPr lang="en-GB" altLang="en-US" sz="3600"/>
              <a:t>Acrostic Poetry</a:t>
            </a:r>
          </a:p>
        </p:txBody>
      </p:sp>
      <p:sp>
        <p:nvSpPr>
          <p:cNvPr id="10" name="Oval 9"/>
          <p:cNvSpPr/>
          <p:nvPr/>
        </p:nvSpPr>
        <p:spPr>
          <a:xfrm>
            <a:off x="755650" y="5481638"/>
            <a:ext cx="452437" cy="4540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a:t>
            </a:r>
          </a:p>
        </p:txBody>
      </p:sp>
      <p:sp>
        <p:nvSpPr>
          <p:cNvPr id="16" name="Rectangle 15"/>
          <p:cNvSpPr>
            <a:spLocks noChangeArrowheads="1"/>
          </p:cNvSpPr>
          <p:nvPr/>
        </p:nvSpPr>
        <p:spPr bwMode="auto">
          <a:xfrm>
            <a:off x="1219200" y="5524500"/>
            <a:ext cx="40179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rgbClr val="E8781C"/>
                </a:solidFill>
              </a:rPr>
              <a:t>What do the letters in orange spell? </a:t>
            </a:r>
          </a:p>
        </p:txBody>
      </p:sp>
      <p:sp>
        <p:nvSpPr>
          <p:cNvPr id="15366" name="Rectangle 2"/>
          <p:cNvSpPr>
            <a:spLocks noChangeArrowheads="1"/>
          </p:cNvSpPr>
          <p:nvPr/>
        </p:nvSpPr>
        <p:spPr bwMode="auto">
          <a:xfrm>
            <a:off x="1030288" y="2273300"/>
            <a:ext cx="45720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600"/>
              </a:spcAft>
              <a:buFontTx/>
              <a:buNone/>
            </a:pPr>
            <a:r>
              <a:rPr lang="en-GB" altLang="en-US" b="1" dirty="0">
                <a:solidFill>
                  <a:schemeClr val="accent2"/>
                </a:solidFill>
              </a:rPr>
              <a:t>A</a:t>
            </a:r>
            <a:r>
              <a:rPr lang="en-GB" altLang="en-US" dirty="0">
                <a:solidFill>
                  <a:schemeClr val="tx1"/>
                </a:solidFill>
              </a:rPr>
              <a:t>n acrostic poem</a:t>
            </a:r>
          </a:p>
          <a:p>
            <a:pPr eaLnBrk="1" hangingPunct="1">
              <a:lnSpc>
                <a:spcPct val="100000"/>
              </a:lnSpc>
              <a:spcBef>
                <a:spcPct val="0"/>
              </a:spcBef>
              <a:spcAft>
                <a:spcPts val="600"/>
              </a:spcAft>
              <a:buFontTx/>
              <a:buNone/>
            </a:pPr>
            <a:r>
              <a:rPr lang="en-GB" altLang="en-US" b="1" dirty="0">
                <a:solidFill>
                  <a:schemeClr val="accent2"/>
                </a:solidFill>
              </a:rPr>
              <a:t>C</a:t>
            </a:r>
            <a:r>
              <a:rPr lang="en-GB" altLang="en-US" dirty="0">
                <a:solidFill>
                  <a:schemeClr val="tx1"/>
                </a:solidFill>
              </a:rPr>
              <a:t>ould be about anything you want</a:t>
            </a:r>
          </a:p>
          <a:p>
            <a:pPr eaLnBrk="1" hangingPunct="1">
              <a:lnSpc>
                <a:spcPct val="100000"/>
              </a:lnSpc>
              <a:spcBef>
                <a:spcPct val="0"/>
              </a:spcBef>
              <a:spcAft>
                <a:spcPts val="600"/>
              </a:spcAft>
              <a:buFontTx/>
              <a:buNone/>
            </a:pPr>
            <a:r>
              <a:rPr lang="en-GB" altLang="en-US" b="1" dirty="0">
                <a:solidFill>
                  <a:schemeClr val="accent2"/>
                </a:solidFill>
              </a:rPr>
              <a:t>R</a:t>
            </a:r>
            <a:r>
              <a:rPr lang="en-GB" altLang="en-US" dirty="0">
                <a:solidFill>
                  <a:schemeClr val="tx1"/>
                </a:solidFill>
              </a:rPr>
              <a:t>eally.</a:t>
            </a:r>
          </a:p>
          <a:p>
            <a:pPr eaLnBrk="1" hangingPunct="1">
              <a:lnSpc>
                <a:spcPct val="100000"/>
              </a:lnSpc>
              <a:spcBef>
                <a:spcPct val="0"/>
              </a:spcBef>
              <a:spcAft>
                <a:spcPts val="600"/>
              </a:spcAft>
              <a:buFontTx/>
              <a:buNone/>
            </a:pPr>
            <a:r>
              <a:rPr lang="en-GB" altLang="en-US" b="1" dirty="0">
                <a:solidFill>
                  <a:schemeClr val="accent2"/>
                </a:solidFill>
              </a:rPr>
              <a:t>O</a:t>
            </a:r>
            <a:r>
              <a:rPr lang="en-GB" altLang="en-US" dirty="0">
                <a:solidFill>
                  <a:schemeClr val="tx1"/>
                </a:solidFill>
              </a:rPr>
              <a:t>f course, you can</a:t>
            </a:r>
          </a:p>
          <a:p>
            <a:pPr eaLnBrk="1" hangingPunct="1">
              <a:lnSpc>
                <a:spcPct val="100000"/>
              </a:lnSpc>
              <a:spcBef>
                <a:spcPct val="0"/>
              </a:spcBef>
              <a:spcAft>
                <a:spcPts val="600"/>
              </a:spcAft>
              <a:buFontTx/>
              <a:buNone/>
            </a:pPr>
            <a:r>
              <a:rPr lang="en-GB" altLang="en-US" b="1" dirty="0">
                <a:solidFill>
                  <a:schemeClr val="accent2"/>
                </a:solidFill>
              </a:rPr>
              <a:t>S</a:t>
            </a:r>
            <a:r>
              <a:rPr lang="en-GB" altLang="en-US" dirty="0">
                <a:solidFill>
                  <a:schemeClr val="tx1"/>
                </a:solidFill>
              </a:rPr>
              <a:t>ay what you like.</a:t>
            </a:r>
          </a:p>
          <a:p>
            <a:pPr eaLnBrk="1" hangingPunct="1">
              <a:lnSpc>
                <a:spcPct val="100000"/>
              </a:lnSpc>
              <a:spcBef>
                <a:spcPct val="0"/>
              </a:spcBef>
              <a:spcAft>
                <a:spcPts val="600"/>
              </a:spcAft>
              <a:buFontTx/>
              <a:buNone/>
            </a:pPr>
            <a:r>
              <a:rPr lang="en-GB" altLang="en-US" b="1" dirty="0">
                <a:solidFill>
                  <a:schemeClr val="accent2"/>
                </a:solidFill>
              </a:rPr>
              <a:t>T</a:t>
            </a:r>
            <a:r>
              <a:rPr lang="en-GB" altLang="en-US" dirty="0">
                <a:solidFill>
                  <a:schemeClr val="tx1"/>
                </a:solidFill>
              </a:rPr>
              <a:t>hat’s what’s so easy:</a:t>
            </a:r>
          </a:p>
          <a:p>
            <a:pPr eaLnBrk="1" hangingPunct="1">
              <a:lnSpc>
                <a:spcPct val="100000"/>
              </a:lnSpc>
              <a:spcBef>
                <a:spcPct val="0"/>
              </a:spcBef>
              <a:spcAft>
                <a:spcPts val="600"/>
              </a:spcAft>
              <a:buFontTx/>
              <a:buNone/>
            </a:pPr>
            <a:r>
              <a:rPr lang="en-GB" altLang="en-US" b="1" dirty="0">
                <a:solidFill>
                  <a:schemeClr val="accent2"/>
                </a:solidFill>
              </a:rPr>
              <a:t>I</a:t>
            </a:r>
            <a:r>
              <a:rPr lang="en-GB" altLang="en-US" dirty="0">
                <a:solidFill>
                  <a:schemeClr val="tx1"/>
                </a:solidFill>
              </a:rPr>
              <a:t> might write one right now.</a:t>
            </a:r>
          </a:p>
          <a:p>
            <a:pPr eaLnBrk="1" hangingPunct="1">
              <a:lnSpc>
                <a:spcPct val="100000"/>
              </a:lnSpc>
              <a:spcBef>
                <a:spcPct val="0"/>
              </a:spcBef>
              <a:spcAft>
                <a:spcPts val="600"/>
              </a:spcAft>
              <a:buFontTx/>
              <a:buNone/>
            </a:pPr>
            <a:r>
              <a:rPr lang="en-GB" altLang="en-US" b="1" dirty="0">
                <a:solidFill>
                  <a:schemeClr val="accent2"/>
                </a:solidFill>
              </a:rPr>
              <a:t>C</a:t>
            </a:r>
            <a:r>
              <a:rPr lang="en-GB" altLang="en-US" dirty="0">
                <a:solidFill>
                  <a:schemeClr val="tx1"/>
                </a:solidFill>
              </a:rPr>
              <a:t>an you guess what it’ll be about?</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b="26338"/>
          <a:stretch/>
        </p:blipFill>
        <p:spPr>
          <a:xfrm flipH="1">
            <a:off x="5875478" y="2334893"/>
            <a:ext cx="1926718" cy="4076130"/>
          </a:xfrm>
          <a:prstGeom prst="rect">
            <a:avLst/>
          </a:prstGeom>
        </p:spPr>
      </p:pic>
      <p:sp>
        <p:nvSpPr>
          <p:cNvPr id="8" name="Rectangle 7">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755650" y="1363663"/>
            <a:ext cx="7632700" cy="663575"/>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Free verse has no rhyming words. Lines can be full sentences or even just one word. </a:t>
            </a:r>
          </a:p>
        </p:txBody>
      </p:sp>
      <p:sp>
        <p:nvSpPr>
          <p:cNvPr id="16387" name="Title 20"/>
          <p:cNvSpPr>
            <a:spLocks noGrp="1"/>
          </p:cNvSpPr>
          <p:nvPr>
            <p:ph type="title"/>
          </p:nvPr>
        </p:nvSpPr>
        <p:spPr>
          <a:xfrm>
            <a:off x="457200" y="479425"/>
            <a:ext cx="8220075" cy="993775"/>
          </a:xfrm>
        </p:spPr>
        <p:txBody>
          <a:bodyPr/>
          <a:lstStyle/>
          <a:p>
            <a:pPr eaLnBrk="1" hangingPunct="1"/>
            <a:r>
              <a:rPr lang="en-GB" altLang="en-US" sz="3600"/>
              <a:t>Free Verse</a:t>
            </a:r>
          </a:p>
        </p:txBody>
      </p:sp>
      <p:sp>
        <p:nvSpPr>
          <p:cNvPr id="16388" name="Rectangle 2"/>
          <p:cNvSpPr>
            <a:spLocks noChangeArrowheads="1"/>
          </p:cNvSpPr>
          <p:nvPr/>
        </p:nvSpPr>
        <p:spPr bwMode="auto">
          <a:xfrm>
            <a:off x="1030288" y="2112963"/>
            <a:ext cx="4572000" cy="397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spcAft>
                <a:spcPts val="400"/>
              </a:spcAft>
              <a:buFontTx/>
              <a:buNone/>
            </a:pPr>
            <a:r>
              <a:rPr lang="en-GB" altLang="en-US" dirty="0">
                <a:solidFill>
                  <a:schemeClr val="tx1"/>
                </a:solidFill>
              </a:rPr>
              <a:t>There’s nothing like a dog</a:t>
            </a:r>
          </a:p>
          <a:p>
            <a:pPr eaLnBrk="1" hangingPunct="1">
              <a:lnSpc>
                <a:spcPct val="100000"/>
              </a:lnSpc>
              <a:spcBef>
                <a:spcPct val="0"/>
              </a:spcBef>
              <a:spcAft>
                <a:spcPts val="400"/>
              </a:spcAft>
              <a:buFontTx/>
              <a:buNone/>
            </a:pPr>
            <a:r>
              <a:rPr lang="en-GB" altLang="en-US" dirty="0">
                <a:solidFill>
                  <a:schemeClr val="tx1"/>
                </a:solidFill>
              </a:rPr>
              <a:t>For cheering you up when you’re blue</a:t>
            </a:r>
          </a:p>
          <a:p>
            <a:pPr eaLnBrk="1" hangingPunct="1">
              <a:lnSpc>
                <a:spcPct val="100000"/>
              </a:lnSpc>
              <a:spcBef>
                <a:spcPct val="0"/>
              </a:spcBef>
              <a:spcAft>
                <a:spcPts val="400"/>
              </a:spcAft>
              <a:buFontTx/>
              <a:buNone/>
            </a:pPr>
            <a:r>
              <a:rPr lang="en-GB" altLang="en-US" dirty="0">
                <a:solidFill>
                  <a:schemeClr val="tx1"/>
                </a:solidFill>
              </a:rPr>
              <a:t>By licking your face, or</a:t>
            </a:r>
          </a:p>
          <a:p>
            <a:pPr eaLnBrk="1" hangingPunct="1">
              <a:lnSpc>
                <a:spcPct val="100000"/>
              </a:lnSpc>
              <a:spcBef>
                <a:spcPct val="0"/>
              </a:spcBef>
              <a:spcAft>
                <a:spcPts val="400"/>
              </a:spcAft>
              <a:buFontTx/>
              <a:buNone/>
            </a:pPr>
            <a:r>
              <a:rPr lang="en-GB" altLang="en-US" dirty="0">
                <a:solidFill>
                  <a:schemeClr val="tx1"/>
                </a:solidFill>
              </a:rPr>
              <a:t>Falling at your feet.</a:t>
            </a:r>
          </a:p>
          <a:p>
            <a:pPr eaLnBrk="1" hangingPunct="1">
              <a:lnSpc>
                <a:spcPct val="100000"/>
              </a:lnSpc>
              <a:spcBef>
                <a:spcPct val="0"/>
              </a:spcBef>
              <a:spcAft>
                <a:spcPts val="400"/>
              </a:spcAft>
              <a:buFontTx/>
              <a:buNone/>
            </a:pPr>
            <a:r>
              <a:rPr lang="en-GB" altLang="en-US" dirty="0">
                <a:solidFill>
                  <a:schemeClr val="tx1"/>
                </a:solidFill>
              </a:rPr>
              <a:t>There’s nothing like a dog</a:t>
            </a:r>
          </a:p>
          <a:p>
            <a:pPr eaLnBrk="1" hangingPunct="1">
              <a:lnSpc>
                <a:spcPct val="100000"/>
              </a:lnSpc>
              <a:spcBef>
                <a:spcPct val="0"/>
              </a:spcBef>
              <a:spcAft>
                <a:spcPts val="400"/>
              </a:spcAft>
              <a:buFontTx/>
              <a:buNone/>
            </a:pPr>
            <a:r>
              <a:rPr lang="en-GB" altLang="en-US" dirty="0">
                <a:solidFill>
                  <a:schemeClr val="tx1"/>
                </a:solidFill>
              </a:rPr>
              <a:t>For chewing your new shoes</a:t>
            </a:r>
          </a:p>
          <a:p>
            <a:pPr eaLnBrk="1" hangingPunct="1">
              <a:lnSpc>
                <a:spcPct val="100000"/>
              </a:lnSpc>
              <a:spcBef>
                <a:spcPct val="0"/>
              </a:spcBef>
              <a:spcAft>
                <a:spcPts val="400"/>
              </a:spcAft>
              <a:buFontTx/>
              <a:buNone/>
            </a:pPr>
            <a:r>
              <a:rPr lang="en-GB" altLang="en-US" dirty="0">
                <a:solidFill>
                  <a:schemeClr val="tx1"/>
                </a:solidFill>
              </a:rPr>
              <a:t>Or running off with your book</a:t>
            </a:r>
          </a:p>
          <a:p>
            <a:pPr eaLnBrk="1" hangingPunct="1">
              <a:lnSpc>
                <a:spcPct val="100000"/>
              </a:lnSpc>
              <a:spcBef>
                <a:spcPct val="0"/>
              </a:spcBef>
              <a:spcAft>
                <a:spcPts val="400"/>
              </a:spcAft>
              <a:buFontTx/>
              <a:buNone/>
            </a:pPr>
            <a:r>
              <a:rPr lang="en-GB" altLang="en-US" dirty="0">
                <a:solidFill>
                  <a:schemeClr val="tx1"/>
                </a:solidFill>
              </a:rPr>
              <a:t>Woofing like mad!</a:t>
            </a:r>
          </a:p>
          <a:p>
            <a:pPr eaLnBrk="1" hangingPunct="1">
              <a:lnSpc>
                <a:spcPct val="100000"/>
              </a:lnSpc>
              <a:spcBef>
                <a:spcPct val="0"/>
              </a:spcBef>
              <a:spcAft>
                <a:spcPts val="400"/>
              </a:spcAft>
              <a:buFontTx/>
              <a:buNone/>
            </a:pPr>
            <a:r>
              <a:rPr lang="en-GB" altLang="en-US" dirty="0">
                <a:solidFill>
                  <a:schemeClr val="tx1"/>
                </a:solidFill>
              </a:rPr>
              <a:t>There’s nothing like a dog</a:t>
            </a:r>
          </a:p>
          <a:p>
            <a:pPr eaLnBrk="1" hangingPunct="1">
              <a:lnSpc>
                <a:spcPct val="100000"/>
              </a:lnSpc>
              <a:spcBef>
                <a:spcPct val="0"/>
              </a:spcBef>
              <a:spcAft>
                <a:spcPts val="400"/>
              </a:spcAft>
              <a:buFontTx/>
              <a:buNone/>
            </a:pPr>
            <a:r>
              <a:rPr lang="en-GB" altLang="en-US" dirty="0">
                <a:solidFill>
                  <a:schemeClr val="tx1"/>
                </a:solidFill>
              </a:rPr>
              <a:t>For always wanting to be with you,</a:t>
            </a:r>
          </a:p>
          <a:p>
            <a:pPr eaLnBrk="1" hangingPunct="1">
              <a:lnSpc>
                <a:spcPct val="100000"/>
              </a:lnSpc>
              <a:spcBef>
                <a:spcPct val="0"/>
              </a:spcBef>
              <a:spcAft>
                <a:spcPts val="400"/>
              </a:spcAft>
              <a:buFontTx/>
              <a:buNone/>
            </a:pPr>
            <a:r>
              <a:rPr lang="en-GB" altLang="en-US" dirty="0">
                <a:solidFill>
                  <a:schemeClr val="tx1"/>
                </a:solidFill>
              </a:rPr>
              <a:t>Following you everywhere,</a:t>
            </a:r>
          </a:p>
          <a:p>
            <a:pPr eaLnBrk="1" hangingPunct="1">
              <a:lnSpc>
                <a:spcPct val="100000"/>
              </a:lnSpc>
              <a:spcBef>
                <a:spcPct val="0"/>
              </a:spcBef>
              <a:spcAft>
                <a:spcPts val="400"/>
              </a:spcAft>
              <a:buFontTx/>
              <a:buNone/>
            </a:pPr>
            <a:r>
              <a:rPr lang="en-GB" altLang="en-US" dirty="0">
                <a:solidFill>
                  <a:schemeClr val="tx1"/>
                </a:solidFill>
              </a:rPr>
              <a:t>Being your best friend forever.</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30651" y="3006713"/>
            <a:ext cx="2888640" cy="3267460"/>
          </a:xfrm>
          <a:prstGeom prst="rect">
            <a:avLst/>
          </a:prstGeom>
        </p:spPr>
      </p:pic>
      <p:sp>
        <p:nvSpPr>
          <p:cNvPr id="6" name="Rectangle 5">
            <a:hlinkClick r:id="rId3"/>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755650" y="908114"/>
            <a:ext cx="7632700" cy="661987"/>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Can you explain the features of each type of poem?</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b="20696"/>
          <a:stretch/>
        </p:blipFill>
        <p:spPr>
          <a:xfrm>
            <a:off x="961641" y="1838871"/>
            <a:ext cx="2895848" cy="4570318"/>
          </a:xfrm>
          <a:prstGeom prst="rect">
            <a:avLst/>
          </a:prstGeom>
        </p:spPr>
      </p:pic>
      <p:sp>
        <p:nvSpPr>
          <p:cNvPr id="5" name="TextBox 4"/>
          <p:cNvSpPr txBox="1"/>
          <p:nvPr/>
        </p:nvSpPr>
        <p:spPr>
          <a:xfrm>
            <a:off x="2797493" y="1999043"/>
            <a:ext cx="1005139" cy="646331"/>
          </a:xfrm>
          <a:prstGeom prst="rect">
            <a:avLst/>
          </a:prstGeom>
          <a:noFill/>
        </p:spPr>
        <p:txBody>
          <a:bodyPr wrap="square" rtlCol="0">
            <a:spAutoFit/>
          </a:bodyPr>
          <a:lstStyle/>
          <a:p>
            <a:pPr algn="ctr"/>
            <a:r>
              <a:rPr lang="en-GB" dirty="0"/>
              <a:t>shape </a:t>
            </a:r>
            <a:br>
              <a:rPr lang="en-GB" dirty="0"/>
            </a:br>
            <a:r>
              <a:rPr lang="en-GB" dirty="0"/>
              <a:t>poetry</a:t>
            </a:r>
          </a:p>
        </p:txBody>
      </p:sp>
      <p:pic>
        <p:nvPicPr>
          <p:cNvPr id="17" name="Picture 16"/>
          <p:cNvPicPr>
            <a:picLocks noChangeAspect="1"/>
          </p:cNvPicPr>
          <p:nvPr/>
        </p:nvPicPr>
        <p:blipFill rotWithShape="1">
          <a:blip r:embed="rId3" cstate="print">
            <a:extLst>
              <a:ext uri="{28A0092B-C50C-407E-A947-70E740481C1C}">
                <a14:useLocalDpi xmlns:a14="http://schemas.microsoft.com/office/drawing/2010/main" val="0"/>
              </a:ext>
            </a:extLst>
          </a:blip>
          <a:srcRect l="58711" b="79806"/>
          <a:stretch/>
        </p:blipFill>
        <p:spPr>
          <a:xfrm flipV="1">
            <a:off x="3035917" y="2800508"/>
            <a:ext cx="1195669" cy="1163763"/>
          </a:xfrm>
          <a:prstGeom prst="rect">
            <a:avLst/>
          </a:prstGeom>
        </p:spPr>
      </p:pic>
      <p:sp>
        <p:nvSpPr>
          <p:cNvPr id="18" name="TextBox 17"/>
          <p:cNvSpPr txBox="1"/>
          <p:nvPr/>
        </p:nvSpPr>
        <p:spPr>
          <a:xfrm>
            <a:off x="3179821" y="3107863"/>
            <a:ext cx="1005139" cy="646331"/>
          </a:xfrm>
          <a:prstGeom prst="rect">
            <a:avLst/>
          </a:prstGeom>
          <a:noFill/>
        </p:spPr>
        <p:txBody>
          <a:bodyPr wrap="square" rtlCol="0">
            <a:spAutoFit/>
          </a:bodyPr>
          <a:lstStyle/>
          <a:p>
            <a:pPr algn="ctr"/>
            <a:r>
              <a:rPr lang="en-GB" dirty="0"/>
              <a:t>free</a:t>
            </a:r>
          </a:p>
          <a:p>
            <a:pPr algn="ctr"/>
            <a:r>
              <a:rPr lang="en-GB" dirty="0"/>
              <a:t>verse</a:t>
            </a:r>
          </a:p>
        </p:txBody>
      </p:sp>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l="31938" b="29142"/>
          <a:stretch/>
        </p:blipFill>
        <p:spPr>
          <a:xfrm flipH="1">
            <a:off x="5048400" y="1828932"/>
            <a:ext cx="2832404" cy="4063240"/>
          </a:xfrm>
          <a:prstGeom prst="rect">
            <a:avLst/>
          </a:prstGeom>
        </p:spPr>
      </p:pic>
      <p:pic>
        <p:nvPicPr>
          <p:cNvPr id="20" name="Picture 19"/>
          <p:cNvPicPr>
            <a:picLocks noChangeAspect="1"/>
          </p:cNvPicPr>
          <p:nvPr/>
        </p:nvPicPr>
        <p:blipFill rotWithShape="1">
          <a:blip r:embed="rId4" cstate="print">
            <a:extLst>
              <a:ext uri="{28A0092B-C50C-407E-A947-70E740481C1C}">
                <a14:useLocalDpi xmlns:a14="http://schemas.microsoft.com/office/drawing/2010/main" val="0"/>
              </a:ext>
            </a:extLst>
          </a:blip>
          <a:srcRect l="24690" t="29795" r="2" b="20130"/>
          <a:stretch/>
        </p:blipFill>
        <p:spPr>
          <a:xfrm flipH="1">
            <a:off x="5048397" y="3537655"/>
            <a:ext cx="3133961" cy="2871534"/>
          </a:xfrm>
          <a:prstGeom prst="rect">
            <a:avLst/>
          </a:prstGeom>
        </p:spPr>
      </p:pic>
      <p:pic>
        <p:nvPicPr>
          <p:cNvPr id="22" name="Picture 21"/>
          <p:cNvPicPr>
            <a:picLocks noChangeAspect="1"/>
          </p:cNvPicPr>
          <p:nvPr/>
        </p:nvPicPr>
        <p:blipFill rotWithShape="1">
          <a:blip r:embed="rId3" cstate="print">
            <a:extLst>
              <a:ext uri="{28A0092B-C50C-407E-A947-70E740481C1C}">
                <a14:useLocalDpi xmlns:a14="http://schemas.microsoft.com/office/drawing/2010/main" val="0"/>
              </a:ext>
            </a:extLst>
          </a:blip>
          <a:srcRect l="58711" b="79806"/>
          <a:stretch/>
        </p:blipFill>
        <p:spPr>
          <a:xfrm rot="1054960" flipH="1" flipV="1">
            <a:off x="4887744" y="2955773"/>
            <a:ext cx="1195669" cy="1163763"/>
          </a:xfrm>
          <a:prstGeom prst="rect">
            <a:avLst/>
          </a:prstGeom>
        </p:spPr>
      </p:pic>
      <p:sp>
        <p:nvSpPr>
          <p:cNvPr id="23" name="TextBox 22"/>
          <p:cNvSpPr txBox="1"/>
          <p:nvPr/>
        </p:nvSpPr>
        <p:spPr>
          <a:xfrm>
            <a:off x="5145643" y="2142887"/>
            <a:ext cx="1005139" cy="646331"/>
          </a:xfrm>
          <a:prstGeom prst="rect">
            <a:avLst/>
          </a:prstGeom>
          <a:noFill/>
        </p:spPr>
        <p:txBody>
          <a:bodyPr wrap="square" rtlCol="0">
            <a:spAutoFit/>
          </a:bodyPr>
          <a:lstStyle/>
          <a:p>
            <a:pPr algn="ctr"/>
            <a:r>
              <a:rPr lang="en-GB" dirty="0"/>
              <a:t>acrostic</a:t>
            </a:r>
          </a:p>
          <a:p>
            <a:pPr algn="ctr"/>
            <a:r>
              <a:rPr lang="en-GB" dirty="0"/>
              <a:t>poetry</a:t>
            </a:r>
          </a:p>
        </p:txBody>
      </p:sp>
      <p:sp>
        <p:nvSpPr>
          <p:cNvPr id="24" name="TextBox 23"/>
          <p:cNvSpPr txBox="1"/>
          <p:nvPr/>
        </p:nvSpPr>
        <p:spPr>
          <a:xfrm>
            <a:off x="4919925" y="3403044"/>
            <a:ext cx="1005139" cy="369332"/>
          </a:xfrm>
          <a:prstGeom prst="rect">
            <a:avLst/>
          </a:prstGeom>
          <a:noFill/>
        </p:spPr>
        <p:txBody>
          <a:bodyPr wrap="square" rtlCol="0">
            <a:spAutoFit/>
          </a:bodyPr>
          <a:lstStyle/>
          <a:p>
            <a:pPr algn="ctr"/>
            <a:r>
              <a:rPr lang="en-GB" dirty="0"/>
              <a:t>limerick</a:t>
            </a:r>
          </a:p>
        </p:txBody>
      </p:sp>
      <p:sp>
        <p:nvSpPr>
          <p:cNvPr id="27" name="Rectangle 26">
            <a:hlinkClick r:id="rId5"/>
          </p:cNvPr>
          <p:cNvSpPr/>
          <p:nvPr/>
        </p:nvSpPr>
        <p:spPr>
          <a:xfrm>
            <a:off x="8439325" y="6576969"/>
            <a:ext cx="704675" cy="2810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18327" y="3078760"/>
            <a:ext cx="1065401" cy="7214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39325" y="6140741"/>
            <a:ext cx="704675" cy="71725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166</TotalTime>
  <Words>600</Words>
  <Application>Microsoft Office PowerPoint</Application>
  <PresentationFormat>On-screen Show (4:3)</PresentationFormat>
  <Paragraphs>94</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Calibri</vt:lpstr>
      <vt:lpstr>Twinkl</vt:lpstr>
      <vt:lpstr>Sassoon Infant Rg</vt:lpstr>
      <vt:lpstr>Twinkl SemiBold</vt:lpstr>
      <vt:lpstr>Arial</vt:lpstr>
      <vt:lpstr>Office Theme</vt:lpstr>
      <vt:lpstr>PowerPoint Presentation</vt:lpstr>
      <vt:lpstr>What Is Poetry?</vt:lpstr>
      <vt:lpstr>What Is World Poetry Day?</vt:lpstr>
      <vt:lpstr>Rhyming Words</vt:lpstr>
      <vt:lpstr>Rhythm</vt:lpstr>
      <vt:lpstr>Limericks</vt:lpstr>
      <vt:lpstr>Shape Poetry</vt:lpstr>
      <vt:lpstr>Acrostic Poetry</vt:lpstr>
      <vt:lpstr>Free Verse</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J Jenkins BCI</cp:lastModifiedBy>
  <cp:revision>35</cp:revision>
  <dcterms:created xsi:type="dcterms:W3CDTF">2018-03-14T09:29:04Z</dcterms:created>
  <dcterms:modified xsi:type="dcterms:W3CDTF">2020-05-15T13:19:06Z</dcterms:modified>
</cp:coreProperties>
</file>