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20"/>
  </p:handoutMasterIdLst>
  <p:sldIdLst>
    <p:sldId id="258" r:id="rId2"/>
    <p:sldId id="282" r:id="rId3"/>
    <p:sldId id="264" r:id="rId4"/>
    <p:sldId id="266" r:id="rId5"/>
    <p:sldId id="267" r:id="rId6"/>
    <p:sldId id="268" r:id="rId7"/>
    <p:sldId id="269" r:id="rId8"/>
    <p:sldId id="270" r:id="rId9"/>
    <p:sldId id="277" r:id="rId10"/>
    <p:sldId id="271" r:id="rId11"/>
    <p:sldId id="278" r:id="rId12"/>
    <p:sldId id="279" r:id="rId13"/>
    <p:sldId id="280" r:id="rId14"/>
    <p:sldId id="281" r:id="rId15"/>
    <p:sldId id="275" r:id="rId16"/>
    <p:sldId id="276" r:id="rId17"/>
    <p:sldId id="263" r:id="rId18"/>
    <p:sldId id="283" r:id="rId19"/>
  </p:sldIdLst>
  <p:sldSz cx="9144000" cy="6858000" type="screen4x3"/>
  <p:notesSz cx="6858000" cy="9144000"/>
  <p:embeddedFontLst>
    <p:embeddedFont>
      <p:font typeface="ChunkFive Roman" panose="00000500000000000000" charset="0"/>
      <p:regular r:id="rId21"/>
    </p:embeddedFont>
    <p:embeddedFont>
      <p:font typeface="MS PGothic" panose="020B0600070205080204" pitchFamily="34" charset="-128"/>
      <p:regular r:id="rId22"/>
    </p:embeddedFont>
    <p:embeddedFont>
      <p:font typeface="Sassoon Infant Rg" panose="02000503030000020003" charset="0"/>
      <p:regular r:id="rId23"/>
      <p:bold r:id="rId24"/>
    </p:embeddedFont>
    <p:embeddedFont>
      <p:font typeface="Calibri" panose="020F0502020204030204" pitchFamily="34" charset="0"/>
      <p:regular r:id="rId25"/>
      <p:bold r:id="rId26"/>
      <p:italic r:id="rId27"/>
      <p:boldItalic r:id="rId28"/>
    </p:embeddedFont>
    <p:embeddedFont>
      <p:font typeface="Sassoon Infant Md" panose="02000603050000020003" charset="0"/>
      <p:regular r:id="rId29"/>
    </p:embeddedFont>
    <p:embeddedFont>
      <p:font typeface="BPreplay" panose="02000503000000020004" charset="0"/>
      <p:regular r:id="rId30"/>
      <p:bold r:id="rId31"/>
      <p:italic r:id="rId32"/>
      <p:boldItalic r:id="rId33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orient="horz" pos="3997">
          <p15:clr>
            <a:srgbClr val="A4A3A4"/>
          </p15:clr>
        </p15:guide>
        <p15:guide id="3" orient="horz" pos="323">
          <p15:clr>
            <a:srgbClr val="A4A3A4"/>
          </p15:clr>
        </p15:guide>
        <p15:guide id="4" orient="horz" pos="459">
          <p15:clr>
            <a:srgbClr val="A4A3A4"/>
          </p15:clr>
        </p15:guide>
        <p15:guide id="5" orient="horz" pos="3838">
          <p15:clr>
            <a:srgbClr val="A4A3A4"/>
          </p15:clr>
        </p15:guide>
        <p15:guide id="6" pos="2880">
          <p15:clr>
            <a:srgbClr val="A4A3A4"/>
          </p15:clr>
        </p15:guide>
        <p15:guide id="7" pos="317">
          <p15:clr>
            <a:srgbClr val="A4A3A4"/>
          </p15:clr>
        </p15:guide>
        <p15:guide id="8" pos="5443">
          <p15:clr>
            <a:srgbClr val="A4A3A4"/>
          </p15:clr>
        </p15:guide>
        <p15:guide id="9" pos="476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4921"/>
    <a:srgbClr val="588741"/>
    <a:srgbClr val="4D6A56"/>
    <a:srgbClr val="71A359"/>
    <a:srgbClr val="5A8A42"/>
    <a:srgbClr val="FAF6F2"/>
    <a:srgbClr val="FAE9B8"/>
    <a:srgbClr val="37858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>
        <p:scale>
          <a:sx n="81" d="100"/>
          <a:sy n="81" d="100"/>
        </p:scale>
        <p:origin x="-1038" y="-36"/>
      </p:cViewPr>
      <p:guideLst>
        <p:guide orient="horz" pos="2160"/>
        <p:guide orient="horz" pos="3997"/>
        <p:guide orient="horz" pos="323"/>
        <p:guide orient="horz" pos="459"/>
        <p:guide orient="horz" pos="3838"/>
        <p:guide pos="2880"/>
        <p:guide pos="317"/>
        <p:guide pos="5443"/>
        <p:guide pos="476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33" Type="http://schemas.openxmlformats.org/officeDocument/2006/relationships/font" Target="fonts/font13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29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font" Target="fonts/font12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font" Target="fonts/font10.fntdata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52093203-1474-4AA9-8ECF-5072EB9002D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257FDCC4-7439-4E91-8ECF-095804F3DFC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44B0BA0-4575-4C45-BFE5-9B06297BD885}" type="datetimeFigureOut">
              <a:rPr lang="en-GB"/>
              <a:pPr>
                <a:defRPr/>
              </a:pPr>
              <a:t>30/05/2020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1B3A85A0-1411-49D7-8D76-1DFA7298280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1B478869-892B-44DA-A1D2-27130CA5E68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044C995B-A54F-449C-87A0-FE64FE01A37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324380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xmlns="" id="{BAA2850B-9C05-4581-BF2B-0851BFC000B4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xmlns="" id="{23314504-982B-4F1B-AEBB-F871DA2B7BE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9555424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xmlns="" id="{B2CA017F-D5DC-437C-829E-1D23DA89BA0C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xmlns="" id="{FE2157F3-4DDE-4034-A6C2-16387D6EED3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88715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>
            <a:extLst>
              <a:ext uri="{FF2B5EF4-FFF2-40B4-BE49-F238E27FC236}">
                <a16:creationId xmlns:a16="http://schemas.microsoft.com/office/drawing/2014/main" xmlns="" id="{E1764B88-CEEE-4CE0-A635-627C2F9FED8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168294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451964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73372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>
            <a:extLst>
              <a:ext uri="{FF2B5EF4-FFF2-40B4-BE49-F238E27FC236}">
                <a16:creationId xmlns:a16="http://schemas.microsoft.com/office/drawing/2014/main" xmlns="" id="{FED14306-A657-4F8C-BABA-615E14F073D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766167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xmlns="" id="{C93AD38E-34E6-4547-89FA-E1F4DAC712D0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xmlns="" id="{79DDDAC8-1816-42B8-B04A-E9F89DB17AB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1" r:id="rId4"/>
    <p:sldLayoutId id="2147483712" r:id="rId5"/>
    <p:sldLayoutId id="2147483716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xmlns="" id="{CF432D77-7F5B-4DEC-BD81-74AE4F04BCB5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xmlns="" id="{B4CC86AA-1423-4958-B27D-36E2CABB0921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6148" name="Title 1">
            <a:extLst>
              <a:ext uri="{FF2B5EF4-FFF2-40B4-BE49-F238E27FC236}">
                <a16:creationId xmlns:a16="http://schemas.microsoft.com/office/drawing/2014/main" xmlns="" id="{484EA791-C3B2-4DC8-8DE0-8C3096D1155F}"/>
              </a:ext>
            </a:extLst>
          </p:cNvPr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US" altLang="en-US" sz="3600" b="1">
                <a:latin typeface="Sassoon Infant Md" pitchFamily="50" charset="0"/>
                <a:ea typeface="Sassoon Infant Rg" pitchFamily="50" charset="0"/>
                <a:cs typeface="Sassoon Infant Rg" pitchFamily="50" charset="0"/>
              </a:rPr>
              <a:t>Success Criteria</a:t>
            </a:r>
          </a:p>
        </p:txBody>
      </p:sp>
      <p:sp>
        <p:nvSpPr>
          <p:cNvPr id="6149" name="Title 1">
            <a:extLst>
              <a:ext uri="{FF2B5EF4-FFF2-40B4-BE49-F238E27FC236}">
                <a16:creationId xmlns:a16="http://schemas.microsoft.com/office/drawing/2014/main" xmlns="" id="{EDFDF402-CA47-4C7B-B07E-5F481975AE55}"/>
              </a:ext>
            </a:extLst>
          </p:cNvPr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US" altLang="en-US" sz="3600" b="1">
                <a:latin typeface="Sassoon Infant Md" pitchFamily="50" charset="0"/>
                <a:ea typeface="Sassoon Infant Rg" pitchFamily="50" charset="0"/>
                <a:cs typeface="Sassoon Infant Rg" pitchFamily="50" charset="0"/>
              </a:rPr>
              <a:t>Aim</a:t>
            </a:r>
          </a:p>
        </p:txBody>
      </p:sp>
      <p:sp>
        <p:nvSpPr>
          <p:cNvPr id="6150" name="Content Placeholder 15">
            <a:extLst>
              <a:ext uri="{FF2B5EF4-FFF2-40B4-BE49-F238E27FC236}">
                <a16:creationId xmlns:a16="http://schemas.microsoft.com/office/drawing/2014/main" xmlns="" id="{D9B91199-824A-428E-B755-840834B797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/>
              <a:t>To find out about Captain Scott’s journey to the Antarctic.</a:t>
            </a:r>
          </a:p>
        </p:txBody>
      </p:sp>
      <p:sp>
        <p:nvSpPr>
          <p:cNvPr id="6151" name="Content Placeholder 15">
            <a:extLst>
              <a:ext uri="{FF2B5EF4-FFF2-40B4-BE49-F238E27FC236}">
                <a16:creationId xmlns:a16="http://schemas.microsoft.com/office/drawing/2014/main" xmlns="" id="{72E61487-781B-4599-87C5-9A70045A4826}"/>
              </a:ext>
            </a:extLst>
          </p:cNvPr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GB" altLang="en-US">
                <a:solidFill>
                  <a:srgbClr val="1C1C1C"/>
                </a:solidFill>
                <a:ea typeface="Sassoon Infant Rg" pitchFamily="50" charset="0"/>
                <a:cs typeface="Sassoon Infant Rg" pitchFamily="50" charset="0"/>
              </a:rPr>
              <a:t>To think of reasons for and against Scott going to the Antarctic.</a:t>
            </a: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GB" altLang="en-US">
                <a:solidFill>
                  <a:srgbClr val="1C1C1C"/>
                </a:solidFill>
                <a:ea typeface="Sassoon Infant Rg" pitchFamily="50" charset="0"/>
                <a:cs typeface="Sassoon Infant Rg" pitchFamily="50" charset="0"/>
              </a:rPr>
              <a:t>To write a diary entry from the point of view of Captain Scott on the journey back from the South Pole.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6CA2B981-AB60-4B2A-80D3-A7FCD3F5A493}"/>
              </a:ext>
            </a:extLst>
          </p:cNvPr>
          <p:cNvSpPr/>
          <p:nvPr/>
        </p:nvSpPr>
        <p:spPr>
          <a:xfrm>
            <a:off x="503238" y="1881188"/>
            <a:ext cx="8137525" cy="4087812"/>
          </a:xfrm>
          <a:prstGeom prst="rect">
            <a:avLst/>
          </a:prstGeom>
          <a:solidFill>
            <a:srgbClr val="96C7EA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A4FC3DA3-B46D-4F97-84C9-9ECF9C63D863}"/>
              </a:ext>
            </a:extLst>
          </p:cNvPr>
          <p:cNvSpPr/>
          <p:nvPr/>
        </p:nvSpPr>
        <p:spPr>
          <a:xfrm>
            <a:off x="5722938" y="2374900"/>
            <a:ext cx="2665412" cy="844550"/>
          </a:xfrm>
          <a:prstGeom prst="rect">
            <a:avLst/>
          </a:prstGeom>
          <a:solidFill>
            <a:srgbClr val="FAE9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CE010F6D-6676-4C06-995E-58A9F8DBBE2A}"/>
              </a:ext>
            </a:extLst>
          </p:cNvPr>
          <p:cNvSpPr/>
          <p:nvPr/>
        </p:nvSpPr>
        <p:spPr>
          <a:xfrm>
            <a:off x="5722938" y="4687888"/>
            <a:ext cx="2665412" cy="846137"/>
          </a:xfrm>
          <a:prstGeom prst="rect">
            <a:avLst/>
          </a:prstGeom>
          <a:solidFill>
            <a:srgbClr val="5887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2BC61433-5D53-4E8F-9436-44E577D9206B}"/>
              </a:ext>
            </a:extLst>
          </p:cNvPr>
          <p:cNvSpPr/>
          <p:nvPr/>
        </p:nvSpPr>
        <p:spPr>
          <a:xfrm>
            <a:off x="762000" y="4635500"/>
            <a:ext cx="2665413" cy="846138"/>
          </a:xfrm>
          <a:prstGeom prst="rect">
            <a:avLst/>
          </a:prstGeom>
          <a:solidFill>
            <a:srgbClr val="FAF6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4951D39E-5520-4737-B2F3-82F8DA66C16F}"/>
              </a:ext>
            </a:extLst>
          </p:cNvPr>
          <p:cNvSpPr/>
          <p:nvPr/>
        </p:nvSpPr>
        <p:spPr>
          <a:xfrm>
            <a:off x="766763" y="2422525"/>
            <a:ext cx="2665412" cy="844550"/>
          </a:xfrm>
          <a:prstGeom prst="rect">
            <a:avLst/>
          </a:prstGeom>
          <a:solidFill>
            <a:srgbClr val="3785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7175" name="Picture 11">
            <a:extLst>
              <a:ext uri="{FF2B5EF4-FFF2-40B4-BE49-F238E27FC236}">
                <a16:creationId xmlns:a16="http://schemas.microsoft.com/office/drawing/2014/main" xmlns="" id="{5EFAE63C-CA9F-446B-8CAF-983BB726C9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4900" y="4346575"/>
            <a:ext cx="2084388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6" name="Title 5">
            <a:extLst>
              <a:ext uri="{FF2B5EF4-FFF2-40B4-BE49-F238E27FC236}">
                <a16:creationId xmlns:a16="http://schemas.microsoft.com/office/drawing/2014/main" xmlns="" id="{1B077C91-24CF-44B7-9965-7A548EECE7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654050"/>
            <a:ext cx="7632700" cy="1352550"/>
          </a:xfrm>
        </p:spPr>
        <p:txBody>
          <a:bodyPr tIns="36000"/>
          <a:lstStyle/>
          <a:p>
            <a:pPr algn="ctr" eaLnBrk="1" hangingPunct="1"/>
            <a:r>
              <a:rPr lang="en-GB" altLang="en-US" sz="3600"/>
              <a:t>What parts of the world</a:t>
            </a:r>
            <a:br>
              <a:rPr lang="en-GB" altLang="en-US" sz="3600"/>
            </a:br>
            <a:r>
              <a:rPr lang="en-GB" altLang="en-US" sz="3600"/>
              <a:t>could be explored?</a:t>
            </a:r>
          </a:p>
        </p:txBody>
      </p:sp>
      <p:pic>
        <p:nvPicPr>
          <p:cNvPr id="7177" name="Picture 1">
            <a:extLst>
              <a:ext uri="{FF2B5EF4-FFF2-40B4-BE49-F238E27FC236}">
                <a16:creationId xmlns:a16="http://schemas.microsoft.com/office/drawing/2014/main" xmlns="" id="{0495D18D-5EC5-4D49-A7BF-2E75C4C17E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2988" y="2114550"/>
            <a:ext cx="2109787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8" name="Picture 2">
            <a:extLst>
              <a:ext uri="{FF2B5EF4-FFF2-40B4-BE49-F238E27FC236}">
                <a16:creationId xmlns:a16="http://schemas.microsoft.com/office/drawing/2014/main" xmlns="" id="{E72CCD79-C553-4FF7-9039-FCB73F744EC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3925" y="2036763"/>
            <a:ext cx="2109788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9" name="Picture 3">
            <a:extLst>
              <a:ext uri="{FF2B5EF4-FFF2-40B4-BE49-F238E27FC236}">
                <a16:creationId xmlns:a16="http://schemas.microsoft.com/office/drawing/2014/main" xmlns="" id="{980C24B7-C7B8-483B-A27C-E1B75EC8DB3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3925" y="4319588"/>
            <a:ext cx="2109788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80" name="Title 5">
            <a:extLst>
              <a:ext uri="{FF2B5EF4-FFF2-40B4-BE49-F238E27FC236}">
                <a16:creationId xmlns:a16="http://schemas.microsoft.com/office/drawing/2014/main" xmlns="" id="{982ECB50-359E-4FFB-A90B-6634A1CE79D6}"/>
              </a:ext>
            </a:extLst>
          </p:cNvPr>
          <p:cNvSpPr>
            <a:spLocks/>
          </p:cNvSpPr>
          <p:nvPr/>
        </p:nvSpPr>
        <p:spPr bwMode="auto">
          <a:xfrm>
            <a:off x="6313488" y="2511425"/>
            <a:ext cx="2468562" cy="80645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36000" rIns="252000" bIns="252000" anchor="ctr" anchorCtr="1"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GB" altLang="en-US" sz="2400" b="1">
                <a:latin typeface="Sassoon Infant Md" pitchFamily="50" charset="0"/>
                <a:ea typeface="Sassoon Infant Rg" pitchFamily="50" charset="0"/>
                <a:cs typeface="Sassoon Infant Rg" pitchFamily="50" charset="0"/>
              </a:rPr>
              <a:t>deserts</a:t>
            </a:r>
          </a:p>
        </p:txBody>
      </p:sp>
      <p:pic>
        <p:nvPicPr>
          <p:cNvPr id="7181" name="Whole Class">
            <a:extLst>
              <a:ext uri="{FF2B5EF4-FFF2-40B4-BE49-F238E27FC236}">
                <a16:creationId xmlns:a16="http://schemas.microsoft.com/office/drawing/2014/main" xmlns="" id="{F3D139B5-61B1-4107-A336-03A921F5297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82" name="Title 5">
            <a:extLst>
              <a:ext uri="{FF2B5EF4-FFF2-40B4-BE49-F238E27FC236}">
                <a16:creationId xmlns:a16="http://schemas.microsoft.com/office/drawing/2014/main" xmlns="" id="{70EFDF23-AC50-4076-823C-B68DFABCD4D3}"/>
              </a:ext>
            </a:extLst>
          </p:cNvPr>
          <p:cNvSpPr>
            <a:spLocks/>
          </p:cNvSpPr>
          <p:nvPr/>
        </p:nvSpPr>
        <p:spPr bwMode="auto">
          <a:xfrm>
            <a:off x="6313488" y="4781550"/>
            <a:ext cx="2468562" cy="80645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36000" rIns="252000" bIns="252000" anchor="ctr" anchorCtr="1"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GB" altLang="en-US" sz="2400" b="1">
                <a:solidFill>
                  <a:schemeClr val="bg1"/>
                </a:solidFill>
                <a:latin typeface="Sassoon Infant Md" pitchFamily="50" charset="0"/>
                <a:ea typeface="Sassoon Infant Rg" pitchFamily="50" charset="0"/>
                <a:cs typeface="Sassoon Infant Rg" pitchFamily="50" charset="0"/>
              </a:rPr>
              <a:t>jungles</a:t>
            </a:r>
          </a:p>
        </p:txBody>
      </p:sp>
      <p:sp>
        <p:nvSpPr>
          <p:cNvPr id="7183" name="Title 5">
            <a:extLst>
              <a:ext uri="{FF2B5EF4-FFF2-40B4-BE49-F238E27FC236}">
                <a16:creationId xmlns:a16="http://schemas.microsoft.com/office/drawing/2014/main" xmlns="" id="{99565232-9983-4FC7-876D-6FAE14832F79}"/>
              </a:ext>
            </a:extLst>
          </p:cNvPr>
          <p:cNvSpPr>
            <a:spLocks/>
          </p:cNvSpPr>
          <p:nvPr/>
        </p:nvSpPr>
        <p:spPr bwMode="auto">
          <a:xfrm>
            <a:off x="449263" y="4745038"/>
            <a:ext cx="2468562" cy="80645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36000" rIns="252000" bIns="252000" anchor="ctr" anchorCtr="1"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GB" altLang="en-US" sz="2400" b="1">
                <a:latin typeface="Sassoon Infant Md" pitchFamily="50" charset="0"/>
                <a:ea typeface="Sassoon Infant Rg" pitchFamily="50" charset="0"/>
                <a:cs typeface="Sassoon Infant Rg" pitchFamily="50" charset="0"/>
              </a:rPr>
              <a:t>polar</a:t>
            </a:r>
          </a:p>
          <a:p>
            <a:pPr algn="ctr" eaLnBrk="1" hangingPunct="1">
              <a:lnSpc>
                <a:spcPct val="90000"/>
              </a:lnSpc>
            </a:pPr>
            <a:r>
              <a:rPr lang="en-GB" altLang="en-US" sz="2400" b="1">
                <a:latin typeface="Sassoon Infant Md" pitchFamily="50" charset="0"/>
                <a:ea typeface="Sassoon Infant Rg" pitchFamily="50" charset="0"/>
                <a:cs typeface="Sassoon Infant Rg" pitchFamily="50" charset="0"/>
              </a:rPr>
              <a:t>regions</a:t>
            </a:r>
          </a:p>
        </p:txBody>
      </p:sp>
      <p:sp>
        <p:nvSpPr>
          <p:cNvPr id="7184" name="Title 5">
            <a:extLst>
              <a:ext uri="{FF2B5EF4-FFF2-40B4-BE49-F238E27FC236}">
                <a16:creationId xmlns:a16="http://schemas.microsoft.com/office/drawing/2014/main" xmlns="" id="{0636A4A5-689F-40DB-B830-3166B5F5468D}"/>
              </a:ext>
            </a:extLst>
          </p:cNvPr>
          <p:cNvSpPr>
            <a:spLocks/>
          </p:cNvSpPr>
          <p:nvPr/>
        </p:nvSpPr>
        <p:spPr bwMode="auto">
          <a:xfrm>
            <a:off x="327025" y="2541588"/>
            <a:ext cx="2468563" cy="806450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36000" rIns="252000" bIns="252000" anchor="ctr" anchorCtr="1"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GB" altLang="en-US" sz="2400" b="1">
                <a:solidFill>
                  <a:schemeClr val="bg1"/>
                </a:solidFill>
                <a:latin typeface="Sassoon Infant Md" pitchFamily="50" charset="0"/>
                <a:ea typeface="Sassoon Infant Rg" pitchFamily="50" charset="0"/>
                <a:cs typeface="Sassoon Infant Rg" pitchFamily="50" charset="0"/>
              </a:rPr>
              <a:t>deep sea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xmlns="" id="{DC28A0DB-A3EA-44EC-8369-2911B05875E1}"/>
              </a:ext>
            </a:extLst>
          </p:cNvPr>
          <p:cNvCxnSpPr/>
          <p:nvPr/>
        </p:nvCxnSpPr>
        <p:spPr>
          <a:xfrm flipH="1" flipV="1">
            <a:off x="1563688" y="4600575"/>
            <a:ext cx="12700" cy="1398588"/>
          </a:xfrm>
          <a:prstGeom prst="line">
            <a:avLst/>
          </a:prstGeom>
          <a:ln w="57150">
            <a:solidFill>
              <a:srgbClr val="F449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1B89AAC9-A465-486D-98C2-BDE0D0847688}"/>
              </a:ext>
            </a:extLst>
          </p:cNvPr>
          <p:cNvSpPr/>
          <p:nvPr/>
        </p:nvSpPr>
        <p:spPr>
          <a:xfrm>
            <a:off x="741363" y="2863850"/>
            <a:ext cx="1922462" cy="2830513"/>
          </a:xfrm>
          <a:prstGeom prst="rect">
            <a:avLst/>
          </a:prstGeom>
          <a:solidFill>
            <a:srgbClr val="DDF8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xmlns="" id="{CD8B00FC-DEF3-4E81-B7AC-6CFF42DE1D8B}"/>
              </a:ext>
            </a:extLst>
          </p:cNvPr>
          <p:cNvCxnSpPr/>
          <p:nvPr/>
        </p:nvCxnSpPr>
        <p:spPr>
          <a:xfrm>
            <a:off x="4521200" y="5699125"/>
            <a:ext cx="0" cy="260350"/>
          </a:xfrm>
          <a:prstGeom prst="line">
            <a:avLst/>
          </a:prstGeom>
          <a:ln w="57150">
            <a:solidFill>
              <a:srgbClr val="F449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xmlns="" id="{4C6AEF6D-B95C-4846-AB36-2C1356C383B0}"/>
              </a:ext>
            </a:extLst>
          </p:cNvPr>
          <p:cNvCxnSpPr/>
          <p:nvPr/>
        </p:nvCxnSpPr>
        <p:spPr>
          <a:xfrm flipV="1">
            <a:off x="1563688" y="5942013"/>
            <a:ext cx="2957512" cy="15875"/>
          </a:xfrm>
          <a:prstGeom prst="line">
            <a:avLst/>
          </a:prstGeom>
          <a:ln w="57150">
            <a:solidFill>
              <a:srgbClr val="F449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xmlns="" id="{C71BF770-F15A-49A6-BF3D-30579521CA82}"/>
              </a:ext>
            </a:extLst>
          </p:cNvPr>
          <p:cNvCxnSpPr/>
          <p:nvPr/>
        </p:nvCxnSpPr>
        <p:spPr>
          <a:xfrm>
            <a:off x="7400925" y="1487488"/>
            <a:ext cx="9525" cy="1350962"/>
          </a:xfrm>
          <a:prstGeom prst="line">
            <a:avLst/>
          </a:prstGeom>
          <a:ln w="57150">
            <a:solidFill>
              <a:srgbClr val="F449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106BE39F-83C9-4352-8A45-93048124691D}"/>
              </a:ext>
            </a:extLst>
          </p:cNvPr>
          <p:cNvSpPr/>
          <p:nvPr/>
        </p:nvSpPr>
        <p:spPr>
          <a:xfrm>
            <a:off x="6465888" y="1965325"/>
            <a:ext cx="1922462" cy="2830513"/>
          </a:xfrm>
          <a:prstGeom prst="rect">
            <a:avLst/>
          </a:prstGeom>
          <a:solidFill>
            <a:srgbClr val="DDF8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200" name="Title 5">
            <a:extLst>
              <a:ext uri="{FF2B5EF4-FFF2-40B4-BE49-F238E27FC236}">
                <a16:creationId xmlns:a16="http://schemas.microsoft.com/office/drawing/2014/main" xmlns="" id="{00A51412-072E-4870-A6F4-9C2E5335C0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1638" y="501650"/>
            <a:ext cx="7632700" cy="1352550"/>
          </a:xfrm>
        </p:spPr>
        <p:txBody>
          <a:bodyPr tIns="36000"/>
          <a:lstStyle/>
          <a:p>
            <a:pPr algn="ctr" eaLnBrk="1" hangingPunct="1"/>
            <a:r>
              <a:rPr lang="en-GB" altLang="en-US" sz="3600"/>
              <a:t>The Arctic and the Antarctic</a:t>
            </a:r>
          </a:p>
        </p:txBody>
      </p:sp>
      <p:sp>
        <p:nvSpPr>
          <p:cNvPr id="8201" name="Content Placeholder 6">
            <a:extLst>
              <a:ext uri="{FF2B5EF4-FFF2-40B4-BE49-F238E27FC236}">
                <a16:creationId xmlns:a16="http://schemas.microsoft.com/office/drawing/2014/main" xmlns="" id="{8EA0E5D4-1203-4443-85B4-534AE51508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8088" y="2698750"/>
            <a:ext cx="2276475" cy="2654300"/>
          </a:xfrm>
        </p:spPr>
        <p:txBody>
          <a:bodyPr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1600"/>
              <a:t>The Arctic is the polar region at the northernmost part of the Earth. The North Pole is the point at the northernmost part of the Earth.</a:t>
            </a:r>
          </a:p>
        </p:txBody>
      </p:sp>
      <p:pic>
        <p:nvPicPr>
          <p:cNvPr id="8202" name="Picture 4">
            <a:extLst>
              <a:ext uri="{FF2B5EF4-FFF2-40B4-BE49-F238E27FC236}">
                <a16:creationId xmlns:a16="http://schemas.microsoft.com/office/drawing/2014/main" xmlns="" id="{879E66D8-175E-43DA-9536-EC58A381D8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5113" y="1736725"/>
            <a:ext cx="3328987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3" name="Content Placeholder 6">
            <a:extLst>
              <a:ext uri="{FF2B5EF4-FFF2-40B4-BE49-F238E27FC236}">
                <a16:creationId xmlns:a16="http://schemas.microsoft.com/office/drawing/2014/main" xmlns="" id="{3ADAF130-B843-4B8D-BDC0-9DFD4DC37406}"/>
              </a:ext>
            </a:extLst>
          </p:cNvPr>
          <p:cNvSpPr>
            <a:spLocks/>
          </p:cNvSpPr>
          <p:nvPr/>
        </p:nvSpPr>
        <p:spPr bwMode="auto">
          <a:xfrm>
            <a:off x="554038" y="3446463"/>
            <a:ext cx="2303462" cy="2633662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GB" altLang="en-US" sz="1600">
                <a:solidFill>
                  <a:srgbClr val="1C1C1C"/>
                </a:solidFill>
                <a:ea typeface="Sassoon Infant Rg" pitchFamily="50" charset="0"/>
                <a:cs typeface="Sassoon Infant Rg" pitchFamily="50" charset="0"/>
              </a:rPr>
              <a:t>The Antarctic is the polar region at the southernmost part of the Earth. The South Pole is the point at the southernmost part of the Earth.</a:t>
            </a:r>
          </a:p>
        </p:txBody>
      </p:sp>
      <p:sp>
        <p:nvSpPr>
          <p:cNvPr id="8204" name="Title 5">
            <a:extLst>
              <a:ext uri="{FF2B5EF4-FFF2-40B4-BE49-F238E27FC236}">
                <a16:creationId xmlns:a16="http://schemas.microsoft.com/office/drawing/2014/main" xmlns="" id="{E0290330-ADC9-4D60-8FA1-73EF243F2EB9}"/>
              </a:ext>
            </a:extLst>
          </p:cNvPr>
          <p:cNvSpPr>
            <a:spLocks/>
          </p:cNvSpPr>
          <p:nvPr/>
        </p:nvSpPr>
        <p:spPr bwMode="auto">
          <a:xfrm>
            <a:off x="781050" y="2932113"/>
            <a:ext cx="1778000" cy="89852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36000" rIns="252000" bIns="252000" anchor="ctr" anchorCtr="1"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GB" altLang="en-US" sz="2400">
                <a:solidFill>
                  <a:srgbClr val="1C1C1C"/>
                </a:solidFill>
                <a:latin typeface="Sassoon Infant Md" pitchFamily="50" charset="0"/>
                <a:ea typeface="Sassoon Infant Rg" pitchFamily="50" charset="0"/>
                <a:cs typeface="Sassoon Infant Rg" pitchFamily="50" charset="0"/>
              </a:rPr>
              <a:t>The Antarctic</a:t>
            </a:r>
          </a:p>
        </p:txBody>
      </p:sp>
      <p:sp>
        <p:nvSpPr>
          <p:cNvPr id="8205" name="Title 5">
            <a:extLst>
              <a:ext uri="{FF2B5EF4-FFF2-40B4-BE49-F238E27FC236}">
                <a16:creationId xmlns:a16="http://schemas.microsoft.com/office/drawing/2014/main" xmlns="" id="{19E135E1-9831-45D5-9167-C8E578C4B63F}"/>
              </a:ext>
            </a:extLst>
          </p:cNvPr>
          <p:cNvSpPr>
            <a:spLocks/>
          </p:cNvSpPr>
          <p:nvPr/>
        </p:nvSpPr>
        <p:spPr bwMode="auto">
          <a:xfrm>
            <a:off x="6537325" y="2149475"/>
            <a:ext cx="1779588" cy="89852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36000" rIns="252000" bIns="252000" anchor="ctr" anchorCtr="1"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GB" altLang="en-US" sz="2400">
                <a:solidFill>
                  <a:srgbClr val="1C1C1C"/>
                </a:solidFill>
                <a:latin typeface="Sassoon Infant Md" pitchFamily="50" charset="0"/>
                <a:ea typeface="Sassoon Infant Rg" pitchFamily="50" charset="0"/>
                <a:cs typeface="Sassoon Infant Rg" pitchFamily="50" charset="0"/>
              </a:rPr>
              <a:t>The Arctic</a:t>
            </a:r>
          </a:p>
        </p:txBody>
      </p:sp>
      <p:pic>
        <p:nvPicPr>
          <p:cNvPr id="8206" name="Whole Class">
            <a:extLst>
              <a:ext uri="{FF2B5EF4-FFF2-40B4-BE49-F238E27FC236}">
                <a16:creationId xmlns:a16="http://schemas.microsoft.com/office/drawing/2014/main" xmlns="" id="{5A6658B3-6888-4701-A344-D2C9EAC7730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xmlns="" id="{415B689F-C261-4BFE-89A4-4DCE4C70EEA7}"/>
              </a:ext>
            </a:extLst>
          </p:cNvPr>
          <p:cNvCxnSpPr>
            <a:stCxn id="0" idx="0"/>
          </p:cNvCxnSpPr>
          <p:nvPr/>
        </p:nvCxnSpPr>
        <p:spPr>
          <a:xfrm flipH="1" flipV="1">
            <a:off x="4468813" y="1476375"/>
            <a:ext cx="1587" cy="260350"/>
          </a:xfrm>
          <a:prstGeom prst="line">
            <a:avLst/>
          </a:prstGeom>
          <a:ln w="57150">
            <a:solidFill>
              <a:srgbClr val="F449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xmlns="" id="{F15BA76A-D3A2-48B3-A1C9-F326B78AEEC0}"/>
              </a:ext>
            </a:extLst>
          </p:cNvPr>
          <p:cNvCxnSpPr/>
          <p:nvPr/>
        </p:nvCxnSpPr>
        <p:spPr>
          <a:xfrm>
            <a:off x="4452938" y="1497013"/>
            <a:ext cx="2957512" cy="17462"/>
          </a:xfrm>
          <a:prstGeom prst="line">
            <a:avLst/>
          </a:prstGeom>
          <a:ln w="57150">
            <a:solidFill>
              <a:srgbClr val="F449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xmlns="" id="{7A15E99A-C288-4AEC-80FE-2A195DEADDA1}"/>
              </a:ext>
            </a:extLst>
          </p:cNvPr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 dpi="0" rotWithShape="1">
            <a:blip r:embed="rId2" cstate="print"/>
            <a:srcRect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9219" name="Title 5">
            <a:extLst>
              <a:ext uri="{FF2B5EF4-FFF2-40B4-BE49-F238E27FC236}">
                <a16:creationId xmlns:a16="http://schemas.microsoft.com/office/drawing/2014/main" xmlns="" id="{26BCE70F-6A51-401B-B932-C7178AF885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728663"/>
            <a:ext cx="7632700" cy="858837"/>
          </a:xfrm>
        </p:spPr>
        <p:txBody>
          <a:bodyPr tIns="36000"/>
          <a:lstStyle/>
          <a:p>
            <a:pPr algn="ctr" eaLnBrk="1" hangingPunct="1"/>
            <a:r>
              <a:rPr lang="en-GB" altLang="en-US" sz="3600"/>
              <a:t>Antarctica</a:t>
            </a:r>
          </a:p>
        </p:txBody>
      </p:sp>
      <p:sp>
        <p:nvSpPr>
          <p:cNvPr id="9220" name="Content Placeholder 6">
            <a:extLst>
              <a:ext uri="{FF2B5EF4-FFF2-40B4-BE49-F238E27FC236}">
                <a16:creationId xmlns:a16="http://schemas.microsoft.com/office/drawing/2014/main" xmlns="" id="{03B9DEF5-0C34-48D7-812E-7E54D85331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3238" y="4408488"/>
            <a:ext cx="8137525" cy="1936750"/>
          </a:xfrm>
        </p:spPr>
        <p:txBody>
          <a:bodyPr/>
          <a:lstStyle/>
          <a:p>
            <a:pPr eaLnBrk="1" hangingPunct="1"/>
            <a:r>
              <a:rPr lang="en-GB" altLang="en-US">
                <a:solidFill>
                  <a:schemeClr val="bg1"/>
                </a:solidFill>
              </a:rPr>
              <a:t>Antarctica is an enormous continent. Britain could fit into it more than 50 times! More than 99% of it is covered in ice. In places, this ice is more than three miles thick!</a:t>
            </a:r>
          </a:p>
          <a:p>
            <a:pPr eaLnBrk="1" hangingPunct="1"/>
            <a:r>
              <a:rPr lang="en-GB" altLang="en-US">
                <a:solidFill>
                  <a:schemeClr val="bg1"/>
                </a:solidFill>
              </a:rPr>
              <a:t>It is windy and extremely cold. No people live there permanently and there are no life forms at all except from around the coast.</a:t>
            </a:r>
          </a:p>
        </p:txBody>
      </p:sp>
      <p:sp>
        <p:nvSpPr>
          <p:cNvPr id="9221" name="Text Box 2">
            <a:extLst>
              <a:ext uri="{FF2B5EF4-FFF2-40B4-BE49-F238E27FC236}">
                <a16:creationId xmlns:a16="http://schemas.microsoft.com/office/drawing/2014/main" xmlns="" id="{EBA07FE1-93B6-478C-AE08-BA63FF93A0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89263" y="6167438"/>
            <a:ext cx="3165475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eaLnBrk="1" hangingPunct="1"/>
            <a:r>
              <a:rPr lang="en-GB" altLang="en-US" sz="500">
                <a:solidFill>
                  <a:srgbClr val="FFFFFF"/>
                </a:solidFill>
                <a:latin typeface="BPreplay" pitchFamily="50" charset="0"/>
                <a:ea typeface="MS PGothic" panose="020B0600070205080204" pitchFamily="34" charset="-128"/>
              </a:rPr>
              <a:t>Photo courtesy Liam Quinn(@flickr.com) - - granted under creative commons licence – attribution</a:t>
            </a:r>
          </a:p>
        </p:txBody>
      </p:sp>
      <p:pic>
        <p:nvPicPr>
          <p:cNvPr id="9222" name="Whole Class">
            <a:extLst>
              <a:ext uri="{FF2B5EF4-FFF2-40B4-BE49-F238E27FC236}">
                <a16:creationId xmlns:a16="http://schemas.microsoft.com/office/drawing/2014/main" xmlns="" id="{01900E1E-7C91-4F83-AA4A-339952B889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33277353-0C32-4B2C-BDA4-7F11317A7A54}"/>
              </a:ext>
            </a:extLst>
          </p:cNvPr>
          <p:cNvSpPr/>
          <p:nvPr/>
        </p:nvSpPr>
        <p:spPr>
          <a:xfrm>
            <a:off x="3752850" y="1789113"/>
            <a:ext cx="4635500" cy="3641725"/>
          </a:xfrm>
          <a:prstGeom prst="rect">
            <a:avLst/>
          </a:prstGeom>
          <a:solidFill>
            <a:srgbClr val="DDF8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243" name="Title 5">
            <a:extLst>
              <a:ext uri="{FF2B5EF4-FFF2-40B4-BE49-F238E27FC236}">
                <a16:creationId xmlns:a16="http://schemas.microsoft.com/office/drawing/2014/main" xmlns="" id="{11ADD56E-FC37-4917-BAC0-6C3847EAE3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728663"/>
            <a:ext cx="7632700" cy="1352550"/>
          </a:xfrm>
        </p:spPr>
        <p:txBody>
          <a:bodyPr tIns="36000"/>
          <a:lstStyle/>
          <a:p>
            <a:pPr algn="ctr" eaLnBrk="1" hangingPunct="1"/>
            <a:r>
              <a:rPr lang="en-GB" altLang="en-US" sz="3600"/>
              <a:t>Who has explored</a:t>
            </a:r>
            <a:br>
              <a:rPr lang="en-GB" altLang="en-US" sz="3600"/>
            </a:br>
            <a:r>
              <a:rPr lang="en-GB" altLang="en-US" sz="3600"/>
              <a:t>the Antarctic?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xmlns="" id="{F1CA5698-F2BA-44CE-BD15-710483A568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14738" y="1635125"/>
            <a:ext cx="5026025" cy="3795713"/>
          </a:xfrm>
        </p:spPr>
        <p:txBody>
          <a:bodyPr rtlCol="0">
            <a:no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b="1" dirty="0">
                <a:cs typeface="+mn-cs"/>
              </a:rPr>
              <a:t>Captain Robert Falcon Scott </a:t>
            </a:r>
            <a:r>
              <a:rPr lang="en-GB" dirty="0">
                <a:cs typeface="+mn-cs"/>
              </a:rPr>
              <a:t>was born in Devon in 1868 and became an officer in the Royal Navy.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dirty="0">
                <a:cs typeface="+mn-cs"/>
              </a:rPr>
              <a:t>He led two </a:t>
            </a:r>
            <a:r>
              <a:rPr lang="en-GB" b="1" dirty="0">
                <a:cs typeface="+mn-cs"/>
              </a:rPr>
              <a:t>expeditions</a:t>
            </a:r>
            <a:r>
              <a:rPr lang="en-GB" dirty="0">
                <a:cs typeface="+mn-cs"/>
              </a:rPr>
              <a:t> to Antarctica. The first took place between 1901 – 1904. in 1910, he sailed out for his second voyage there.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dirty="0">
                <a:cs typeface="+mn-cs"/>
              </a:rPr>
              <a:t>The purpose of the expeditions was to find out more about the animals, the weather and the land of Antarctica.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dirty="0">
                <a:cs typeface="+mn-cs"/>
              </a:rPr>
              <a:t>Scott and his fellow explorers also wanted to be the first to reach the South Pole.</a:t>
            </a:r>
          </a:p>
        </p:txBody>
      </p:sp>
      <p:pic>
        <p:nvPicPr>
          <p:cNvPr id="4" name="Picture 3" descr="4 - By Herbert Ponting (1870-1935) [Public domain], via Wikimedia Commons.jpg">
            <a:extLst>
              <a:ext uri="{FF2B5EF4-FFF2-40B4-BE49-F238E27FC236}">
                <a16:creationId xmlns:a16="http://schemas.microsoft.com/office/drawing/2014/main" xmlns="" id="{C324D1DE-6510-4170-AB5A-DB39DED27663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19261" y="1789599"/>
            <a:ext cx="2595416" cy="361938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 w="28575">
            <a:solidFill>
              <a:srgbClr val="96C7EA"/>
            </a:solidFill>
          </a:ln>
          <a:effectLst/>
        </p:spPr>
      </p:pic>
      <p:sp>
        <p:nvSpPr>
          <p:cNvPr id="8" name="Content Placeholder 6">
            <a:extLst>
              <a:ext uri="{FF2B5EF4-FFF2-40B4-BE49-F238E27FC236}">
                <a16:creationId xmlns:a16="http://schemas.microsoft.com/office/drawing/2014/main" xmlns="" id="{3755CA1C-2236-47BD-9000-8F8B44E3D7E5}"/>
              </a:ext>
            </a:extLst>
          </p:cNvPr>
          <p:cNvSpPr txBox="1">
            <a:spLocks/>
          </p:cNvSpPr>
          <p:nvPr/>
        </p:nvSpPr>
        <p:spPr>
          <a:xfrm>
            <a:off x="503238" y="5300663"/>
            <a:ext cx="8137525" cy="525462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252000" tIns="252000" rIns="252000" bIns="25200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dirty="0">
                <a:latin typeface="+mj-lt"/>
              </a:rPr>
              <a:t>Can you think of reasons why the Antarctic would be a difficult place to cross?</a:t>
            </a:r>
          </a:p>
        </p:txBody>
      </p:sp>
      <p:pic>
        <p:nvPicPr>
          <p:cNvPr id="10247" name="Whole Class">
            <a:extLst>
              <a:ext uri="{FF2B5EF4-FFF2-40B4-BE49-F238E27FC236}">
                <a16:creationId xmlns:a16="http://schemas.microsoft.com/office/drawing/2014/main" xmlns="" id="{62BA1C83-C22D-4643-8E67-6ED01F7007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xmlns="" id="{055731D4-0468-47B2-84A0-2E54DCD8E3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728663"/>
            <a:ext cx="7632700" cy="1352550"/>
          </a:xfrm>
        </p:spPr>
        <p:txBody>
          <a:bodyPr tIns="36000"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600" dirty="0"/>
              <a:t>Robert Falcon Scott</a:t>
            </a:r>
            <a:br>
              <a:rPr lang="en-GB" sz="3600" dirty="0"/>
            </a:br>
            <a:r>
              <a:rPr lang="en-GB" sz="2400" b="0" dirty="0">
                <a:latin typeface="+mn-lt"/>
              </a:rPr>
              <a:t>Should Scott and his companions have gone</a:t>
            </a:r>
            <a:br>
              <a:rPr lang="en-GB" sz="2400" b="0" dirty="0">
                <a:latin typeface="+mn-lt"/>
              </a:rPr>
            </a:br>
            <a:r>
              <a:rPr lang="en-GB" sz="2400" b="0" dirty="0">
                <a:latin typeface="+mn-lt"/>
              </a:rPr>
              <a:t>to the Antarctic?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xmlns="" id="{787A1AAD-13E8-4C1C-A010-C9F1B6F889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5065713"/>
            <a:ext cx="7632700" cy="1169987"/>
          </a:xfrm>
        </p:spPr>
        <p:txBody>
          <a:bodyPr rtlCol="0">
            <a:noAutofit/>
          </a:bodyPr>
          <a:lstStyle/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dirty="0">
                <a:latin typeface="+mj-lt"/>
                <a:cs typeface="+mn-cs"/>
              </a:rPr>
              <a:t>Was it a good idea to go there?</a:t>
            </a:r>
          </a:p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dirty="0">
                <a:cs typeface="+mn-cs"/>
              </a:rPr>
              <a:t>Can you think of reasons for and against Scott going to the Antarctic?</a:t>
            </a:r>
          </a:p>
        </p:txBody>
      </p:sp>
      <p:pic>
        <p:nvPicPr>
          <p:cNvPr id="11268" name="Picture 8" descr="By Henry Bowers (1883–1912) [Public domain], via Wikimedia Commons.jpg">
            <a:extLst>
              <a:ext uri="{FF2B5EF4-FFF2-40B4-BE49-F238E27FC236}">
                <a16:creationId xmlns:a16="http://schemas.microsoft.com/office/drawing/2014/main" xmlns="" id="{ACA05256-F178-47B2-94DE-A4ED9B2999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4225" y="1939925"/>
            <a:ext cx="5035550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9" name="Rectangle 9">
            <a:extLst>
              <a:ext uri="{FF2B5EF4-FFF2-40B4-BE49-F238E27FC236}">
                <a16:creationId xmlns:a16="http://schemas.microsoft.com/office/drawing/2014/main" xmlns="" id="{F977A4C4-C2E2-45D3-B1C4-68C84EDC63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8338" y="6151563"/>
            <a:ext cx="2727325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eaLnBrk="1" hangingPunct="1"/>
            <a:r>
              <a:rPr lang="en-GB" altLang="en-US" sz="500">
                <a:latin typeface="BPreplay" pitchFamily="50" charset="0"/>
                <a:ea typeface="Sassoon Infant Rg" pitchFamily="50" charset="0"/>
                <a:cs typeface="Sassoon Infant Rg" pitchFamily="50" charset="0"/>
              </a:rPr>
              <a:t>Photo courtesy of Henry Bowers (1883–1912) [Public domain], via Wikimedia Commons</a:t>
            </a:r>
            <a:endParaRPr lang="en-US" altLang="en-US" sz="500">
              <a:latin typeface="BPreplay" pitchFamily="50" charset="0"/>
              <a:ea typeface="Sassoon Infant Rg" pitchFamily="50" charset="0"/>
              <a:cs typeface="Sassoon Infant Rg" pitchFamily="50" charset="0"/>
            </a:endParaRPr>
          </a:p>
        </p:txBody>
      </p:sp>
      <p:pic>
        <p:nvPicPr>
          <p:cNvPr id="11270" name="Whole Class">
            <a:extLst>
              <a:ext uri="{FF2B5EF4-FFF2-40B4-BE49-F238E27FC236}">
                <a16:creationId xmlns:a16="http://schemas.microsoft.com/office/drawing/2014/main" xmlns="" id="{0B946770-C1EB-43BC-9F1F-8B1540871D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Picture 7">
            <a:extLst>
              <a:ext uri="{FF2B5EF4-FFF2-40B4-BE49-F238E27FC236}">
                <a16:creationId xmlns:a16="http://schemas.microsoft.com/office/drawing/2014/main" xmlns="" id="{11E49423-14D6-4835-B1C9-665725EA7E9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1519238"/>
            <a:ext cx="503237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xmlns="" id="{45F2B301-2555-4DCE-97F4-5F167B086B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728663"/>
            <a:ext cx="7632700" cy="1352550"/>
          </a:xfrm>
        </p:spPr>
        <p:txBody>
          <a:bodyPr tIns="36000"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4400" dirty="0"/>
              <a:t>Conscience Alley</a:t>
            </a:r>
            <a:br>
              <a:rPr lang="en-GB" sz="4400" dirty="0"/>
            </a:br>
            <a:endParaRPr lang="en-GB" sz="3200" b="0" dirty="0">
              <a:latin typeface="+mn-lt"/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xmlns="" id="{94001F26-51E3-4DB2-AB90-2A986EDEDD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8875" y="1916113"/>
            <a:ext cx="1692275" cy="1169987"/>
          </a:xfrm>
        </p:spPr>
        <p:txBody>
          <a:bodyPr rtlCol="0">
            <a:noAutofit/>
          </a:bodyPr>
          <a:lstStyle/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5400" dirty="0">
                <a:solidFill>
                  <a:srgbClr val="92D050"/>
                </a:solidFill>
                <a:latin typeface="+mj-lt"/>
                <a:cs typeface="+mn-cs"/>
              </a:rPr>
              <a:t>For</a:t>
            </a:r>
            <a:endParaRPr lang="en-GB" sz="5400" dirty="0">
              <a:solidFill>
                <a:srgbClr val="92D050"/>
              </a:solidFill>
              <a:cs typeface="+mn-cs"/>
            </a:endParaRPr>
          </a:p>
        </p:txBody>
      </p:sp>
      <p:pic>
        <p:nvPicPr>
          <p:cNvPr id="12292" name="Picture 1">
            <a:extLst>
              <a:ext uri="{FF2B5EF4-FFF2-40B4-BE49-F238E27FC236}">
                <a16:creationId xmlns:a16="http://schemas.microsoft.com/office/drawing/2014/main" xmlns="" id="{2B8A489C-5C66-4901-AC38-0BDCC23303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1150" y="1754188"/>
            <a:ext cx="2801938" cy="4100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ontent Placeholder 6">
            <a:extLst>
              <a:ext uri="{FF2B5EF4-FFF2-40B4-BE49-F238E27FC236}">
                <a16:creationId xmlns:a16="http://schemas.microsoft.com/office/drawing/2014/main" xmlns="" id="{DF4C7015-8F9A-42A4-9BD4-8FBBC5C39E02}"/>
              </a:ext>
            </a:extLst>
          </p:cNvPr>
          <p:cNvSpPr txBox="1">
            <a:spLocks/>
          </p:cNvSpPr>
          <p:nvPr/>
        </p:nvSpPr>
        <p:spPr>
          <a:xfrm>
            <a:off x="4994275" y="4832350"/>
            <a:ext cx="3870325" cy="1169988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252000" tIns="252000" rIns="252000" bIns="25200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5400" dirty="0">
                <a:solidFill>
                  <a:srgbClr val="E6226A"/>
                </a:solidFill>
                <a:latin typeface="+mj-lt"/>
              </a:rPr>
              <a:t>Against</a:t>
            </a:r>
            <a:endParaRPr lang="en-GB" sz="5400" dirty="0">
              <a:solidFill>
                <a:srgbClr val="E6226A"/>
              </a:solidFill>
            </a:endParaRPr>
          </a:p>
        </p:txBody>
      </p:sp>
      <p:pic>
        <p:nvPicPr>
          <p:cNvPr id="12294" name="Whole Class">
            <a:extLst>
              <a:ext uri="{FF2B5EF4-FFF2-40B4-BE49-F238E27FC236}">
                <a16:creationId xmlns:a16="http://schemas.microsoft.com/office/drawing/2014/main" xmlns="" id="{0DF9B1C3-26FA-48B4-8F24-5704AFC46F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>
            <a:extLst>
              <a:ext uri="{FF2B5EF4-FFF2-40B4-BE49-F238E27FC236}">
                <a16:creationId xmlns:a16="http://schemas.microsoft.com/office/drawing/2014/main" xmlns="" id="{7E2801DE-1E75-4F9B-8656-4E0559797A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488" y="674688"/>
            <a:ext cx="7662862" cy="541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itle 5">
            <a:extLst>
              <a:ext uri="{FF2B5EF4-FFF2-40B4-BE49-F238E27FC236}">
                <a16:creationId xmlns:a16="http://schemas.microsoft.com/office/drawing/2014/main" xmlns="" id="{37F7C031-0146-4D81-85E9-0CD1BF4422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1363" y="4325938"/>
            <a:ext cx="7632700" cy="1352550"/>
          </a:xfrm>
        </p:spPr>
        <p:txBody>
          <a:bodyPr tIns="36000"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 sz="5400">
                <a:latin typeface="ChunkFive Roman" panose="00000500000000000000" pitchFamily="50" charset="0"/>
              </a:rPr>
              <a:t>What happened to</a:t>
            </a:r>
            <a:br>
              <a:rPr lang="en-GB" altLang="en-US" sz="5400">
                <a:latin typeface="ChunkFive Roman" panose="00000500000000000000" pitchFamily="50" charset="0"/>
              </a:rPr>
            </a:br>
            <a:r>
              <a:rPr lang="en-GB" altLang="en-US" sz="5400">
                <a:latin typeface="ChunkFive Roman" panose="00000500000000000000" pitchFamily="50" charset="0"/>
              </a:rPr>
              <a:t>Captain Scott?</a:t>
            </a:r>
            <a:br>
              <a:rPr lang="en-GB" altLang="en-US" sz="5400">
                <a:latin typeface="ChunkFive Roman" panose="00000500000000000000" pitchFamily="50" charset="0"/>
              </a:rPr>
            </a:br>
            <a:endParaRPr lang="en-GB" altLang="en-US" b="0">
              <a:latin typeface="ChunkFive Roman" panose="00000500000000000000" pitchFamily="50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>
            <a:extLst>
              <a:ext uri="{FF2B5EF4-FFF2-40B4-BE49-F238E27FC236}">
                <a16:creationId xmlns:a16="http://schemas.microsoft.com/office/drawing/2014/main" xmlns="" id="{37A8234B-4683-4102-A594-97DEBAB1EB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28663"/>
            <a:ext cx="7632700" cy="539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86CEC806-0E12-4498-BA5A-6C0DF3AA6DA9}"/>
              </a:ext>
            </a:extLst>
          </p:cNvPr>
          <p:cNvSpPr/>
          <p:nvPr/>
        </p:nvSpPr>
        <p:spPr>
          <a:xfrm>
            <a:off x="755650" y="5173663"/>
            <a:ext cx="7632700" cy="952500"/>
          </a:xfrm>
          <a:prstGeom prst="rect">
            <a:avLst/>
          </a:prstGeom>
          <a:solidFill>
            <a:srgbClr val="FDFD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340" name="Content Placeholder 6">
            <a:extLst>
              <a:ext uri="{FF2B5EF4-FFF2-40B4-BE49-F238E27FC236}">
                <a16:creationId xmlns:a16="http://schemas.microsoft.com/office/drawing/2014/main" xmlns="" id="{2E0E0939-C78A-4C92-A6DA-79C817C4F4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4949825"/>
            <a:ext cx="7632700" cy="1169988"/>
          </a:xfrm>
        </p:spPr>
        <p:txBody>
          <a:bodyPr/>
          <a:lstStyle/>
          <a:p>
            <a:pPr marL="0" indent="0"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Scott and the men he travelled with had some sledge-dogs but the men mostly pulled the sledges by themselves, which was exhausting! They also struggled with frostbite and snow blindness.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>
            <a:extLst>
              <a:ext uri="{FF2B5EF4-FFF2-40B4-BE49-F238E27FC236}">
                <a16:creationId xmlns:a16="http://schemas.microsoft.com/office/drawing/2014/main" xmlns="" id="{1AFDE47A-953C-4E39-AACC-05F35D49C4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28663"/>
            <a:ext cx="7632700" cy="539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71DEAC55-F1E9-464C-8C57-73E5F3B14538}"/>
              </a:ext>
            </a:extLst>
          </p:cNvPr>
          <p:cNvSpPr/>
          <p:nvPr/>
        </p:nvSpPr>
        <p:spPr>
          <a:xfrm>
            <a:off x="755650" y="5173663"/>
            <a:ext cx="7632700" cy="952500"/>
          </a:xfrm>
          <a:prstGeom prst="rect">
            <a:avLst/>
          </a:prstGeom>
          <a:solidFill>
            <a:srgbClr val="FDFD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364" name="Content Placeholder 6">
            <a:extLst>
              <a:ext uri="{FF2B5EF4-FFF2-40B4-BE49-F238E27FC236}">
                <a16:creationId xmlns:a16="http://schemas.microsoft.com/office/drawing/2014/main" xmlns="" id="{DC3505A0-BDA1-4161-91AF-F1F799DC52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5114925"/>
            <a:ext cx="7632700" cy="1168400"/>
          </a:xfrm>
        </p:spPr>
        <p:txBody>
          <a:bodyPr/>
          <a:lstStyle/>
          <a:p>
            <a:pPr marL="0" indent="0"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They slept in sleeping bags made from reindeer fur. However, they became wet and cold because the floors of their tents could not keep out the snow.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>
            <a:extLst>
              <a:ext uri="{FF2B5EF4-FFF2-40B4-BE49-F238E27FC236}">
                <a16:creationId xmlns:a16="http://schemas.microsoft.com/office/drawing/2014/main" xmlns="" id="{1C0E551F-F8B8-4E1E-88A4-017CE0A4B5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28663"/>
            <a:ext cx="7632700" cy="539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F75567D8-CF38-4758-BFE9-F1D1CE2ED71D}"/>
              </a:ext>
            </a:extLst>
          </p:cNvPr>
          <p:cNvSpPr/>
          <p:nvPr/>
        </p:nvSpPr>
        <p:spPr>
          <a:xfrm>
            <a:off x="755650" y="5173663"/>
            <a:ext cx="7632700" cy="952500"/>
          </a:xfrm>
          <a:prstGeom prst="rect">
            <a:avLst/>
          </a:prstGeom>
          <a:solidFill>
            <a:srgbClr val="FDFD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388" name="Content Placeholder 6">
            <a:extLst>
              <a:ext uri="{FF2B5EF4-FFF2-40B4-BE49-F238E27FC236}">
                <a16:creationId xmlns:a16="http://schemas.microsoft.com/office/drawing/2014/main" xmlns="" id="{B9B51F8E-964F-4D32-B0B1-3BEE580002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5114925"/>
            <a:ext cx="7632700" cy="1168400"/>
          </a:xfrm>
        </p:spPr>
        <p:txBody>
          <a:bodyPr/>
          <a:lstStyle/>
          <a:p>
            <a:pPr marL="0" indent="0"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When they reached the South Pole on 17-18</a:t>
            </a:r>
            <a:r>
              <a:rPr lang="en-GB" altLang="en-US" baseline="30000"/>
              <a:t>th</a:t>
            </a:r>
            <a:r>
              <a:rPr lang="en-GB" altLang="en-US"/>
              <a:t> January 1912, they discovered that a team of Norwegian explorers had arrived before them.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>
            <a:extLst>
              <a:ext uri="{FF2B5EF4-FFF2-40B4-BE49-F238E27FC236}">
                <a16:creationId xmlns:a16="http://schemas.microsoft.com/office/drawing/2014/main" xmlns="" id="{77CEC195-F436-4DFA-BCAD-85CD4F2705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28663"/>
            <a:ext cx="7632700" cy="539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0B531EB0-7364-4FD3-A972-1343B103CA38}"/>
              </a:ext>
            </a:extLst>
          </p:cNvPr>
          <p:cNvSpPr/>
          <p:nvPr/>
        </p:nvSpPr>
        <p:spPr>
          <a:xfrm>
            <a:off x="755650" y="5173663"/>
            <a:ext cx="7632700" cy="952500"/>
          </a:xfrm>
          <a:prstGeom prst="rect">
            <a:avLst/>
          </a:prstGeom>
          <a:solidFill>
            <a:srgbClr val="FDFD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412" name="Content Placeholder 6">
            <a:extLst>
              <a:ext uri="{FF2B5EF4-FFF2-40B4-BE49-F238E27FC236}">
                <a16:creationId xmlns:a16="http://schemas.microsoft.com/office/drawing/2014/main" xmlns="" id="{ADD397F8-3DF0-4FEC-981E-0554A6C513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4956175"/>
            <a:ext cx="7632700" cy="1169988"/>
          </a:xfrm>
        </p:spPr>
        <p:txBody>
          <a:bodyPr/>
          <a:lstStyle/>
          <a:p>
            <a:pPr marL="0" indent="0"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Scott and his companions had to travel back 800 miles through freezing temperatures and ice. They had a disastrous time with blizzards, gale force winds, poor clothing and little food.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>
            <a:extLst>
              <a:ext uri="{FF2B5EF4-FFF2-40B4-BE49-F238E27FC236}">
                <a16:creationId xmlns:a16="http://schemas.microsoft.com/office/drawing/2014/main" xmlns="" id="{C35F838D-9121-47D1-8EF7-B756293F78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488" y="674688"/>
            <a:ext cx="7662862" cy="541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EEC56D0A-9D34-4429-AE70-77BCB6E97121}"/>
              </a:ext>
            </a:extLst>
          </p:cNvPr>
          <p:cNvSpPr/>
          <p:nvPr/>
        </p:nvSpPr>
        <p:spPr>
          <a:xfrm>
            <a:off x="755650" y="5173663"/>
            <a:ext cx="7632700" cy="952500"/>
          </a:xfrm>
          <a:prstGeom prst="rect">
            <a:avLst/>
          </a:prstGeom>
          <a:solidFill>
            <a:srgbClr val="FDFD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8436" name="Content Placeholder 6">
            <a:extLst>
              <a:ext uri="{FF2B5EF4-FFF2-40B4-BE49-F238E27FC236}">
                <a16:creationId xmlns:a16="http://schemas.microsoft.com/office/drawing/2014/main" xmlns="" id="{CC4A200C-3BCA-41F2-B769-B15EC28364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5064125"/>
            <a:ext cx="7632700" cy="1169988"/>
          </a:xfrm>
        </p:spPr>
        <p:txBody>
          <a:bodyPr/>
          <a:lstStyle/>
          <a:p>
            <a:pPr marL="0" indent="0"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/>
              <a:t>Eventually they all died. Many months later, a search party found their bodies, wrapped them in their tent and buried them in the snow.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xmlns="" id="{06D386A6-F8A0-4DA7-A6AA-ED8D2E2431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728663"/>
            <a:ext cx="7632700" cy="1352550"/>
          </a:xfrm>
        </p:spPr>
        <p:txBody>
          <a:bodyPr tIns="36000"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600" dirty="0"/>
              <a:t>Scott’s Diary</a:t>
            </a:r>
            <a:br>
              <a:rPr lang="en-GB" sz="3600" dirty="0"/>
            </a:br>
            <a:endParaRPr lang="en-GB" sz="2400" b="0" dirty="0">
              <a:latin typeface="+mn-lt"/>
            </a:endParaRPr>
          </a:p>
        </p:txBody>
      </p:sp>
      <p:sp>
        <p:nvSpPr>
          <p:cNvPr id="19459" name="Content Placeholder 6">
            <a:extLst>
              <a:ext uri="{FF2B5EF4-FFF2-40B4-BE49-F238E27FC236}">
                <a16:creationId xmlns:a16="http://schemas.microsoft.com/office/drawing/2014/main" xmlns="" id="{D6BA0C7E-E63B-44F2-8DE3-3B58AE5B81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650" y="1308100"/>
            <a:ext cx="7632700" cy="1169988"/>
          </a:xfrm>
        </p:spPr>
        <p:txBody>
          <a:bodyPr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Captain Scott kept a diary to record what was happening for the entire journey through the Antarctic. </a:t>
            </a:r>
          </a:p>
        </p:txBody>
      </p:sp>
      <p:pic>
        <p:nvPicPr>
          <p:cNvPr id="19460" name="Picture 1">
            <a:extLst>
              <a:ext uri="{FF2B5EF4-FFF2-40B4-BE49-F238E27FC236}">
                <a16:creationId xmlns:a16="http://schemas.microsoft.com/office/drawing/2014/main" xmlns="" id="{B85B7F44-C519-4521-A5E6-BDF6CE752F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2388" y="2216150"/>
            <a:ext cx="3959225" cy="300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ontent Placeholder 6">
            <a:extLst>
              <a:ext uri="{FF2B5EF4-FFF2-40B4-BE49-F238E27FC236}">
                <a16:creationId xmlns:a16="http://schemas.microsoft.com/office/drawing/2014/main" xmlns="" id="{977EF5B4-C534-4457-B26E-1F1BA3CFD856}"/>
              </a:ext>
            </a:extLst>
          </p:cNvPr>
          <p:cNvSpPr txBox="1">
            <a:spLocks/>
          </p:cNvSpPr>
          <p:nvPr/>
        </p:nvSpPr>
        <p:spPr>
          <a:xfrm>
            <a:off x="755650" y="5111750"/>
            <a:ext cx="7632700" cy="1169988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lIns="252000" tIns="252000" rIns="252000" bIns="25200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dirty="0">
                <a:latin typeface="+mj-lt"/>
              </a:rPr>
              <a:t>What do you think he wrote on the journey back from the South Pole?</a:t>
            </a:r>
          </a:p>
          <a:p>
            <a:pPr marL="0" indent="0" algn="ctr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dirty="0"/>
              <a:t>What was happening to him and his companions?</a:t>
            </a:r>
          </a:p>
        </p:txBody>
      </p:sp>
      <p:pic>
        <p:nvPicPr>
          <p:cNvPr id="19462" name="Individual Work">
            <a:extLst>
              <a:ext uri="{FF2B5EF4-FFF2-40B4-BE49-F238E27FC236}">
                <a16:creationId xmlns:a16="http://schemas.microsoft.com/office/drawing/2014/main" xmlns="" id="{D2D6B7DB-0272-43C6-85BC-C4D48C3B5A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71BAA910-874C-468B-8804-589A11AC2648}"/>
              </a:ext>
            </a:extLst>
          </p:cNvPr>
          <p:cNvSpPr/>
          <p:nvPr/>
        </p:nvSpPr>
        <p:spPr>
          <a:xfrm>
            <a:off x="755650" y="4365625"/>
            <a:ext cx="7632700" cy="1727200"/>
          </a:xfrm>
          <a:prstGeom prst="rect">
            <a:avLst/>
          </a:prstGeom>
          <a:solidFill>
            <a:srgbClr val="DDF8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xmlns="" id="{0985D288-3EEB-479F-8860-AAE24BAD5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650" y="728663"/>
            <a:ext cx="7632700" cy="1352550"/>
          </a:xfrm>
        </p:spPr>
        <p:txBody>
          <a:bodyPr tIns="36000"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GB" sz="3600" dirty="0"/>
              <a:t>Your Diary Entries</a:t>
            </a:r>
            <a:br>
              <a:rPr lang="en-GB" sz="3600" dirty="0"/>
            </a:br>
            <a:endParaRPr lang="en-GB" sz="2400" b="0" dirty="0">
              <a:latin typeface="+mn-lt"/>
            </a:endParaRPr>
          </a:p>
        </p:txBody>
      </p:sp>
      <p:sp>
        <p:nvSpPr>
          <p:cNvPr id="20484" name="Content Placeholder 6">
            <a:extLst>
              <a:ext uri="{FF2B5EF4-FFF2-40B4-BE49-F238E27FC236}">
                <a16:creationId xmlns:a16="http://schemas.microsoft.com/office/drawing/2014/main" xmlns="" id="{F0ADFCCC-1539-4CBB-80FA-733C67738A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6300" y="4181475"/>
            <a:ext cx="7632700" cy="1169988"/>
          </a:xfrm>
        </p:spPr>
        <p:txBody>
          <a:bodyPr/>
          <a:lstStyle/>
          <a:p>
            <a:pPr eaLnBrk="1" hangingPunct="1"/>
            <a:r>
              <a:rPr lang="en-GB" altLang="en-US"/>
              <a:t>What do you like about your partner’s diary entry?</a:t>
            </a:r>
          </a:p>
          <a:p>
            <a:pPr eaLnBrk="1" hangingPunct="1"/>
            <a:r>
              <a:rPr lang="en-GB" altLang="en-US"/>
              <a:t>What could be improved?</a:t>
            </a:r>
          </a:p>
          <a:p>
            <a:pPr eaLnBrk="1" hangingPunct="1"/>
            <a:r>
              <a:rPr lang="en-GB" altLang="en-US"/>
              <a:t>What have we learnt about Captain Scott?</a:t>
            </a:r>
          </a:p>
          <a:p>
            <a:pPr eaLnBrk="1" hangingPunct="1"/>
            <a:r>
              <a:rPr lang="en-GB" altLang="en-US"/>
              <a:t>Was his journey similar to the other explorers we have been learning about?</a:t>
            </a:r>
          </a:p>
        </p:txBody>
      </p:sp>
      <p:pic>
        <p:nvPicPr>
          <p:cNvPr id="20485" name="Picture 1">
            <a:extLst>
              <a:ext uri="{FF2B5EF4-FFF2-40B4-BE49-F238E27FC236}">
                <a16:creationId xmlns:a16="http://schemas.microsoft.com/office/drawing/2014/main" xmlns="" id="{9CEF910B-53F7-4ED2-9D1A-F1B7B536E2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6838" y="1528763"/>
            <a:ext cx="3581400" cy="272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Whole Class">
            <a:extLst>
              <a:ext uri="{FF2B5EF4-FFF2-40B4-BE49-F238E27FC236}">
                <a16:creationId xmlns:a16="http://schemas.microsoft.com/office/drawing/2014/main" xmlns="" id="{14971072-7B92-4801-98B6-48DBF4387C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Picture 7">
            <a:extLst>
              <a:ext uri="{FF2B5EF4-FFF2-40B4-BE49-F238E27FC236}">
                <a16:creationId xmlns:a16="http://schemas.microsoft.com/office/drawing/2014/main" xmlns="" id="{1000A14F-9501-4145-B8F5-87F0D5592AF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1527175"/>
            <a:ext cx="503237" cy="50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xmlns="" id="{750C8F52-D84B-4872-8BE0-CC2B2D8793B0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xmlns="" id="{155989C4-626D-438D-BF75-4F6EA9644C2A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1508" name="Title 1">
            <a:extLst>
              <a:ext uri="{FF2B5EF4-FFF2-40B4-BE49-F238E27FC236}">
                <a16:creationId xmlns:a16="http://schemas.microsoft.com/office/drawing/2014/main" xmlns="" id="{D96691D1-EFD3-41D9-818E-F4BF5C86ACDD}"/>
              </a:ext>
            </a:extLst>
          </p:cNvPr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US" altLang="en-US" sz="3600" b="1">
                <a:latin typeface="Sassoon Infant Md" pitchFamily="50" charset="0"/>
                <a:ea typeface="Sassoon Infant Rg" pitchFamily="50" charset="0"/>
                <a:cs typeface="Sassoon Infant Rg" pitchFamily="50" charset="0"/>
              </a:rPr>
              <a:t>Success Criteria</a:t>
            </a:r>
          </a:p>
        </p:txBody>
      </p:sp>
      <p:sp>
        <p:nvSpPr>
          <p:cNvPr id="21509" name="Title 1">
            <a:extLst>
              <a:ext uri="{FF2B5EF4-FFF2-40B4-BE49-F238E27FC236}">
                <a16:creationId xmlns:a16="http://schemas.microsoft.com/office/drawing/2014/main" xmlns="" id="{1DEF4EFD-D6F7-478D-8256-5421EFE54E4E}"/>
              </a:ext>
            </a:extLst>
          </p:cNvPr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eaLnBrk="1" hangingPunct="1">
              <a:lnSpc>
                <a:spcPct val="90000"/>
              </a:lnSpc>
            </a:pPr>
            <a:r>
              <a:rPr lang="en-US" altLang="en-US" sz="3600" b="1">
                <a:latin typeface="Sassoon Infant Md" pitchFamily="50" charset="0"/>
                <a:ea typeface="Sassoon Infant Rg" pitchFamily="50" charset="0"/>
                <a:cs typeface="Sassoon Infant Rg" pitchFamily="50" charset="0"/>
              </a:rPr>
              <a:t>Aim</a:t>
            </a:r>
          </a:p>
        </p:txBody>
      </p:sp>
      <p:sp>
        <p:nvSpPr>
          <p:cNvPr id="21510" name="Content Placeholder 15">
            <a:extLst>
              <a:ext uri="{FF2B5EF4-FFF2-40B4-BE49-F238E27FC236}">
                <a16:creationId xmlns:a16="http://schemas.microsoft.com/office/drawing/2014/main" xmlns="" id="{34235C91-75D3-4461-BF08-50644FD1F8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/>
              <a:t>To find out about Captain Scott’s journey to the Antarctic.</a:t>
            </a:r>
          </a:p>
        </p:txBody>
      </p:sp>
      <p:sp>
        <p:nvSpPr>
          <p:cNvPr id="21511" name="Content Placeholder 15">
            <a:extLst>
              <a:ext uri="{FF2B5EF4-FFF2-40B4-BE49-F238E27FC236}">
                <a16:creationId xmlns:a16="http://schemas.microsoft.com/office/drawing/2014/main" xmlns="" id="{03470AF0-9CB7-4768-AE44-3D3F8737F90F}"/>
              </a:ext>
            </a:extLst>
          </p:cNvPr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GB" altLang="en-US">
                <a:solidFill>
                  <a:srgbClr val="1C1C1C"/>
                </a:solidFill>
                <a:ea typeface="Sassoon Infant Rg" pitchFamily="50" charset="0"/>
                <a:cs typeface="Sassoon Infant Rg" pitchFamily="50" charset="0"/>
              </a:rPr>
              <a:t>To think of reasons for and against Scott going to the Antarctic.</a:t>
            </a: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GB" altLang="en-US">
                <a:solidFill>
                  <a:srgbClr val="1C1C1C"/>
                </a:solidFill>
                <a:ea typeface="Sassoon Infant Rg" pitchFamily="50" charset="0"/>
                <a:cs typeface="Sassoon Infant Rg" pitchFamily="50" charset="0"/>
              </a:rPr>
              <a:t>To write a diary entry from the point of view of Captain Scott on the journey back from the South Pole.</a:t>
            </a:r>
          </a:p>
        </p:txBody>
      </p:sp>
      <p:pic>
        <p:nvPicPr>
          <p:cNvPr id="21512" name="Picture 7">
            <a:extLst>
              <a:ext uri="{FF2B5EF4-FFF2-40B4-BE49-F238E27FC236}">
                <a16:creationId xmlns:a16="http://schemas.microsoft.com/office/drawing/2014/main" xmlns="" id="{935F6488-5257-4099-BC40-B8654AB446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1074</TotalTime>
  <Words>647</Words>
  <Application>Microsoft Office PowerPoint</Application>
  <PresentationFormat>On-screen Show (4:3)</PresentationFormat>
  <Paragraphs>58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6" baseType="lpstr">
      <vt:lpstr>Arial</vt:lpstr>
      <vt:lpstr>ChunkFive Roman</vt:lpstr>
      <vt:lpstr>MS PGothic</vt:lpstr>
      <vt:lpstr>Sassoon Infant Rg</vt:lpstr>
      <vt:lpstr>Calibri</vt:lpstr>
      <vt:lpstr>Sassoon Infant Md</vt:lpstr>
      <vt:lpstr>BPreplay</vt:lpstr>
      <vt:lpstr>Office Theme</vt:lpstr>
      <vt:lpstr>PowerPoint Presentation</vt:lpstr>
      <vt:lpstr>PowerPoint Presentation</vt:lpstr>
      <vt:lpstr>What parts of the world could be explored?</vt:lpstr>
      <vt:lpstr>The Arctic and the Antarctic</vt:lpstr>
      <vt:lpstr>Antarctica</vt:lpstr>
      <vt:lpstr>Who has explored the Antarctic?</vt:lpstr>
      <vt:lpstr>Robert Falcon Scott Should Scott and his companions have gone to the Antarctic?</vt:lpstr>
      <vt:lpstr>Conscience Alley </vt:lpstr>
      <vt:lpstr>What happened to Captain Scott?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Scott’s Diary </vt:lpstr>
      <vt:lpstr>Your Diary Entries 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ICT Department</cp:lastModifiedBy>
  <cp:revision>85</cp:revision>
  <dcterms:created xsi:type="dcterms:W3CDTF">2014-10-01T16:09:27Z</dcterms:created>
  <dcterms:modified xsi:type="dcterms:W3CDTF">2020-05-30T08:35:48Z</dcterms:modified>
</cp:coreProperties>
</file>