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4"/>
  </p:sldMasterIdLst>
  <p:notesMasterIdLst>
    <p:notesMasterId r:id="rId12"/>
  </p:notesMasterIdLst>
  <p:sldIdLst>
    <p:sldId id="257" r:id="rId5"/>
    <p:sldId id="258" r:id="rId6"/>
    <p:sldId id="272" r:id="rId7"/>
    <p:sldId id="259" r:id="rId8"/>
    <p:sldId id="284" r:id="rId9"/>
    <p:sldId id="285" r:id="rId10"/>
    <p:sldId id="28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61" userDrawn="1">
          <p15:clr>
            <a:srgbClr val="A4A3A4"/>
          </p15:clr>
        </p15:guide>
        <p15:guide id="3" pos="7219" userDrawn="1">
          <p15:clr>
            <a:srgbClr val="A4A3A4"/>
          </p15:clr>
        </p15:guide>
        <p15:guide id="4" orient="horz" pos="18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rah de Souza-Ingle" initials="SdS" lastIdx="26" clrIdx="0"/>
  <p:cmAuthor id="2" name="Andy Martin" initials="AM" lastIdx="1" clrIdx="1"/>
  <p:cmAuthor id="3" name="Miriam Trent" initials="MT" lastIdx="10" clrIdx="2"/>
  <p:cmAuthor id="4" name="Melanie Kinnear" initials="MK" lastIdx="2" clrIdx="3">
    <p:extLst>
      <p:ext uri="{19B8F6BF-5375-455C-9EA6-DF929625EA0E}">
        <p15:presenceInfo xmlns:p15="http://schemas.microsoft.com/office/powerpoint/2012/main" userId="S-1-5-21-776561741-1972579041-725345543-3598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63CFF"/>
    <a:srgbClr val="FF2882"/>
    <a:srgbClr val="FF6900"/>
    <a:srgbClr val="37003C"/>
    <a:srgbClr val="6E1345"/>
    <a:srgbClr val="FF3484"/>
    <a:srgbClr val="05F0FF"/>
    <a:srgbClr val="3D185B"/>
    <a:srgbClr val="EBFF00"/>
    <a:srgbClr val="2A16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88" autoAdjust="0"/>
    <p:restoredTop sz="84659" autoAdjust="0"/>
  </p:normalViewPr>
  <p:slideViewPr>
    <p:cSldViewPr snapToGrid="0">
      <p:cViewPr varScale="1">
        <p:scale>
          <a:sx n="63" d="100"/>
          <a:sy n="63" d="100"/>
        </p:scale>
        <p:origin x="1110" y="66"/>
      </p:cViewPr>
      <p:guideLst>
        <p:guide pos="461"/>
        <p:guide pos="7219"/>
        <p:guide orient="horz" pos="18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F1D9D7-ED8A-426E-9392-2BBAE92AD115}" type="datetimeFigureOut">
              <a:rPr lang="en-GB" smtClean="0"/>
              <a:t>17/06/2020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1C3734-9E56-4093-A92D-8E0735ECF45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64565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1C3734-9E56-4093-A92D-8E0735ECF455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2360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"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FB9DED56-868D-3D4C-9DFF-DBE55DE8DB7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46210" y="241031"/>
            <a:ext cx="1538467" cy="71070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0A872EA9-FF15-604B-A679-606C724F7C1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500" y="1143000"/>
            <a:ext cx="1206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669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EB963CD5-D3E7-1948-A38B-BFD2A65BC8B4}"/>
              </a:ext>
            </a:extLst>
          </p:cNvPr>
          <p:cNvSpPr/>
          <p:nvPr userDrawn="1"/>
        </p:nvSpPr>
        <p:spPr>
          <a:xfrm>
            <a:off x="1677036" y="-3528"/>
            <a:ext cx="10514964" cy="663477"/>
          </a:xfrm>
          <a:custGeom>
            <a:avLst/>
            <a:gdLst>
              <a:gd name="connsiteX0" fmla="*/ 2831 w 10038907"/>
              <a:gd name="connsiteY0" fmla="*/ 0 h 663477"/>
              <a:gd name="connsiteX1" fmla="*/ 10038907 w 10038907"/>
              <a:gd name="connsiteY1" fmla="*/ 0 h 663477"/>
              <a:gd name="connsiteX2" fmla="*/ 10038907 w 10038907"/>
              <a:gd name="connsiteY2" fmla="*/ 663477 h 663477"/>
              <a:gd name="connsiteX3" fmla="*/ 0 w 10038907"/>
              <a:gd name="connsiteY3" fmla="*/ 663477 h 663477"/>
              <a:gd name="connsiteX4" fmla="*/ 8055 w 10038907"/>
              <a:gd name="connsiteY4" fmla="*/ 653714 h 663477"/>
              <a:gd name="connsiteX5" fmla="*/ 106929 w 10038907"/>
              <a:gd name="connsiteY5" fmla="*/ 330023 h 663477"/>
              <a:gd name="connsiteX6" fmla="*/ 8055 w 10038907"/>
              <a:gd name="connsiteY6" fmla="*/ 6332 h 663477"/>
              <a:gd name="connsiteX7" fmla="*/ 2831 w 10038907"/>
              <a:gd name="connsiteY7" fmla="*/ 0 h 663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8907" h="66347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4AC92718-C75F-D144-A911-A5126E7A080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129599"/>
            <a:ext cx="1148049" cy="530348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xmlns="" id="{743E5E73-037F-404D-8B45-A07A431CF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49" y="932656"/>
            <a:ext cx="10625667" cy="999170"/>
          </a:xfrm>
          <a:prstGeom prst="rect">
            <a:avLst/>
          </a:prstGeom>
        </p:spPr>
        <p:txBody>
          <a:bodyPr/>
          <a:lstStyle>
            <a:lvl1pPr>
              <a:defRPr sz="4400"/>
            </a:lvl1pPr>
          </a:lstStyle>
          <a:p>
            <a:endParaRPr lang="en-US" dirty="0"/>
          </a:p>
        </p:txBody>
      </p:sp>
      <p:sp>
        <p:nvSpPr>
          <p:cNvPr id="13" name="Content Placeholder 23">
            <a:extLst>
              <a:ext uri="{FF2B5EF4-FFF2-40B4-BE49-F238E27FC236}">
                <a16:creationId xmlns:a16="http://schemas.microsoft.com/office/drawing/2014/main" xmlns="" id="{0A8827C6-8840-4B48-B18A-9A05E67F6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1895730"/>
            <a:ext cx="10652051" cy="4165601"/>
          </a:xfrm>
          <a:prstGeom prst="rect">
            <a:avLst/>
          </a:prstGeom>
        </p:spPr>
        <p:txBody>
          <a:bodyPr numCol="2">
            <a:normAutofit fontScale="85000" lnSpcReduction="20000"/>
          </a:bodyPr>
          <a:lstStyle/>
          <a:p>
            <a:pPr>
              <a:lnSpc>
                <a:spcPct val="120000"/>
              </a:lnSpc>
            </a:pPr>
            <a:endParaRPr lang="en-US" b="1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54126C2-D810-6C44-AA18-5B19E94D093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A12B407C-BE7A-E44A-9854-62C4A16626C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6" y="6203575"/>
            <a:ext cx="583442" cy="6544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6189E79A-4C41-A343-924D-D9F642FB722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3520" y="6421515"/>
            <a:ext cx="3390900" cy="3048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1299D593-E9E4-4840-A34C-A9E1D6FBBAD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257200" y="133200"/>
            <a:ext cx="6845300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85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alf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78497F34-CB72-0840-8815-6381B3C8DD25}"/>
              </a:ext>
            </a:extLst>
          </p:cNvPr>
          <p:cNvSpPr/>
          <p:nvPr userDrawn="1"/>
        </p:nvSpPr>
        <p:spPr>
          <a:xfrm>
            <a:off x="1677036" y="-3528"/>
            <a:ext cx="10514964" cy="663477"/>
          </a:xfrm>
          <a:custGeom>
            <a:avLst/>
            <a:gdLst>
              <a:gd name="connsiteX0" fmla="*/ 2831 w 10038907"/>
              <a:gd name="connsiteY0" fmla="*/ 0 h 663477"/>
              <a:gd name="connsiteX1" fmla="*/ 10038907 w 10038907"/>
              <a:gd name="connsiteY1" fmla="*/ 0 h 663477"/>
              <a:gd name="connsiteX2" fmla="*/ 10038907 w 10038907"/>
              <a:gd name="connsiteY2" fmla="*/ 663477 h 663477"/>
              <a:gd name="connsiteX3" fmla="*/ 0 w 10038907"/>
              <a:gd name="connsiteY3" fmla="*/ 663477 h 663477"/>
              <a:gd name="connsiteX4" fmla="*/ 8055 w 10038907"/>
              <a:gd name="connsiteY4" fmla="*/ 653714 h 663477"/>
              <a:gd name="connsiteX5" fmla="*/ 106929 w 10038907"/>
              <a:gd name="connsiteY5" fmla="*/ 330023 h 663477"/>
              <a:gd name="connsiteX6" fmla="*/ 8055 w 10038907"/>
              <a:gd name="connsiteY6" fmla="*/ 6332 h 663477"/>
              <a:gd name="connsiteX7" fmla="*/ 2831 w 10038907"/>
              <a:gd name="connsiteY7" fmla="*/ 0 h 663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038907" h="663477">
                <a:moveTo>
                  <a:pt x="2831" y="0"/>
                </a:moveTo>
                <a:lnTo>
                  <a:pt x="10038907" y="0"/>
                </a:lnTo>
                <a:lnTo>
                  <a:pt x="10038907" y="663477"/>
                </a:lnTo>
                <a:lnTo>
                  <a:pt x="0" y="663477"/>
                </a:lnTo>
                <a:lnTo>
                  <a:pt x="8055" y="653714"/>
                </a:lnTo>
                <a:cubicBezTo>
                  <a:pt x="70479" y="561315"/>
                  <a:pt x="106929" y="449926"/>
                  <a:pt x="106929" y="330023"/>
                </a:cubicBezTo>
                <a:cubicBezTo>
                  <a:pt x="106929" y="210121"/>
                  <a:pt x="70479" y="98731"/>
                  <a:pt x="8055" y="6332"/>
                </a:cubicBezTo>
                <a:lnTo>
                  <a:pt x="2831" y="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A4166533-DED1-0E48-8A8F-57E6C2F2793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600" y="129599"/>
            <a:ext cx="1148049" cy="530348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xmlns="" id="{743E5E73-037F-404D-8B45-A07A431CF9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898186"/>
            <a:ext cx="4556763" cy="999170"/>
          </a:xfrm>
          <a:prstGeom prst="rect">
            <a:avLst/>
          </a:prstGeom>
        </p:spPr>
        <p:txBody>
          <a:bodyPr numCol="1"/>
          <a:lstStyle>
            <a:lvl1pPr>
              <a:defRPr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18" name="Content Placeholder 23">
            <a:extLst>
              <a:ext uri="{FF2B5EF4-FFF2-40B4-BE49-F238E27FC236}">
                <a16:creationId xmlns:a16="http://schemas.microsoft.com/office/drawing/2014/main" xmlns="" id="{0A8827C6-8840-4B48-B18A-9A05E67F64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3104147"/>
            <a:ext cx="4569499" cy="2957184"/>
          </a:xfrm>
          <a:prstGeom prst="rect">
            <a:avLst/>
          </a:prstGeom>
        </p:spPr>
        <p:txBody>
          <a:bodyPr numCol="1">
            <a:normAutofit fontScale="85000" lnSpcReduction="20000"/>
          </a:bodyPr>
          <a:lstStyle>
            <a:lvl1pPr>
              <a:defRPr>
                <a:latin typeface="+mn-lt"/>
              </a:defRPr>
            </a:lvl1pPr>
          </a:lstStyle>
          <a:p>
            <a:pPr>
              <a:lnSpc>
                <a:spcPct val="120000"/>
              </a:lnSpc>
            </a:pPr>
            <a:endParaRPr lang="en-US" b="1" dirty="0"/>
          </a:p>
        </p:txBody>
      </p:sp>
      <p:sp>
        <p:nvSpPr>
          <p:cNvPr id="16" name="Content Placeholder 23">
            <a:extLst>
              <a:ext uri="{FF2B5EF4-FFF2-40B4-BE49-F238E27FC236}">
                <a16:creationId xmlns:a16="http://schemas.microsoft.com/office/drawing/2014/main" xmlns="" id="{0A8827C6-8840-4B48-B18A-9A05E67F646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2683256" y="1048758"/>
            <a:ext cx="606484" cy="642637"/>
          </a:xfrm>
          <a:prstGeom prst="rect">
            <a:avLst/>
          </a:prstGeom>
        </p:spPr>
        <p:txBody>
          <a:bodyPr numCol="2">
            <a:normAutofit fontScale="85000" lnSpcReduction="20000"/>
          </a:bodyPr>
          <a:lstStyle>
            <a:lvl1pPr marL="0" indent="0">
              <a:buNone/>
              <a:defRPr/>
            </a:lvl1pPr>
          </a:lstStyle>
          <a:p>
            <a:pPr>
              <a:lnSpc>
                <a:spcPct val="120000"/>
              </a:lnSpc>
            </a:pPr>
            <a:endParaRPr lang="en-US" b="1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2765ACB5-7400-7E4F-A51E-454A0241CC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210847"/>
            <a:ext cx="12192000" cy="6477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xmlns="" id="{5E2353B0-424A-5D4B-9729-56A541D3389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86" y="6203575"/>
            <a:ext cx="583442" cy="654425"/>
          </a:xfrm>
          <a:prstGeom prst="rect">
            <a:avLst/>
          </a:prstGeom>
        </p:spPr>
      </p:pic>
      <p:sp>
        <p:nvSpPr>
          <p:cNvPr id="22" name="Picture Placeholder 6">
            <a:extLst>
              <a:ext uri="{FF2B5EF4-FFF2-40B4-BE49-F238E27FC236}">
                <a16:creationId xmlns:a16="http://schemas.microsoft.com/office/drawing/2014/main" xmlns="" id="{1D120C28-DA61-5744-BB7B-36B9763279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40028" y="658800"/>
            <a:ext cx="6351972" cy="5551200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9E661736-D878-E149-83EB-CF9BE087848F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43520" y="6421515"/>
            <a:ext cx="3390900" cy="3048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5A65BDE0-7D0E-584A-86A7-186B3630436F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257200" y="133200"/>
            <a:ext cx="6845300" cy="5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71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9256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4" r:id="rId2"/>
    <p:sldLayoutId id="2147483755" r:id="rId3"/>
  </p:sldLayoutIdLst>
  <p:txStyles>
    <p:titleStyle>
      <a:lvl1pPr algn="l" defTabSz="914294" rtl="0" eaLnBrk="1" latinLnBrk="0" hangingPunct="1">
        <a:lnSpc>
          <a:spcPct val="100000"/>
        </a:lnSpc>
        <a:spcBef>
          <a:spcPct val="0"/>
        </a:spcBef>
        <a:buNone/>
        <a:defRPr sz="2988" b="1" i="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33064" indent="-233064" algn="l" defTabSz="914294" rtl="0" eaLnBrk="1" latinLnBrk="0" hangingPunct="1">
        <a:lnSpc>
          <a:spcPct val="100000"/>
        </a:lnSpc>
        <a:spcBef>
          <a:spcPts val="0"/>
        </a:spcBef>
        <a:spcAft>
          <a:spcPts val="1270"/>
        </a:spcAft>
        <a:buFont typeface="Arial" panose="020B0604020202020204" pitchFamily="34" charset="0"/>
        <a:buChar char="•"/>
        <a:defRPr sz="239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19912" indent="-286848" algn="l" defTabSz="914294" rtl="0" eaLnBrk="1" latinLnBrk="0" hangingPunct="1">
        <a:lnSpc>
          <a:spcPct val="100000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594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519912" indent="-286848" algn="l" defTabSz="914294" rtl="0" eaLnBrk="1" latinLnBrk="0" hangingPunct="1">
        <a:lnSpc>
          <a:spcPts val="1494"/>
        </a:lnSpc>
        <a:spcBef>
          <a:spcPts val="0"/>
        </a:spcBef>
        <a:spcAft>
          <a:spcPts val="1270"/>
        </a:spcAft>
        <a:buFont typeface="Premier League" panose="020B0504020203020204" pitchFamily="34" charset="0"/>
        <a:buChar char="—"/>
        <a:defRPr sz="1245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ctr" defTabSz="550817" rtl="0" eaLnBrk="1" latinLnBrk="0" hangingPunct="1">
        <a:lnSpc>
          <a:spcPts val="1743"/>
        </a:lnSpc>
        <a:defRPr sz="1494" kern="1200">
          <a:solidFill>
            <a:schemeClr val="accent1"/>
          </a:solidFill>
          <a:latin typeface="+mn-lt"/>
          <a:ea typeface="+mn-ea"/>
          <a:cs typeface="+mn-cs"/>
        </a:defRPr>
      </a:lvl1pPr>
      <a:lvl2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2pPr>
      <a:lvl3pPr marL="0" algn="ctr" defTabSz="550817" rtl="0" eaLnBrk="1" latinLnBrk="0" hangingPunct="1">
        <a:lnSpc>
          <a:spcPts val="1743"/>
        </a:lnSpc>
        <a:defRPr sz="1494" kern="1200">
          <a:solidFill>
            <a:schemeClr val="accent1"/>
          </a:solidFill>
          <a:latin typeface="+mn-lt"/>
          <a:ea typeface="+mn-ea"/>
          <a:cs typeface="+mn-cs"/>
        </a:defRPr>
      </a:lvl3pPr>
      <a:lvl4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4pPr>
      <a:lvl5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5pPr>
      <a:lvl6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6pPr>
      <a:lvl7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7pPr>
      <a:lvl8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8pPr>
      <a:lvl9pPr marL="0" algn="ctr" defTabSz="550817" rtl="0" eaLnBrk="1" latinLnBrk="0" hangingPunct="1">
        <a:lnSpc>
          <a:spcPts val="1743"/>
        </a:lnSpc>
        <a:defRPr sz="149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337">
          <p15:clr>
            <a:srgbClr val="F26B43"/>
          </p15:clr>
        </p15:guide>
        <p15:guide id="2" pos="7710">
          <p15:clr>
            <a:srgbClr val="F26B43"/>
          </p15:clr>
        </p15:guide>
        <p15:guide id="3" pos="384">
          <p15:clr>
            <a:srgbClr val="F26B43"/>
          </p15:clr>
        </p15:guide>
        <p15:guide id="4" pos="15058">
          <p15:clr>
            <a:srgbClr val="F26B43"/>
          </p15:clr>
        </p15:guide>
        <p15:guide id="5" orient="horz" pos="391">
          <p15:clr>
            <a:srgbClr val="F26B43"/>
          </p15:clr>
        </p15:guide>
        <p15:guide id="6" orient="horz" pos="8283">
          <p15:clr>
            <a:srgbClr val="F26B43"/>
          </p15:clr>
        </p15:guide>
        <p15:guide id="7" orient="horz" pos="1094">
          <p15:clr>
            <a:srgbClr val="F26B43"/>
          </p15:clr>
        </p15:guide>
        <p15:guide id="8" orient="horz" pos="1820">
          <p15:clr>
            <a:srgbClr val="F26B43"/>
          </p15:clr>
        </p15:guide>
        <p15:guide id="9" pos="634">
          <p15:clr>
            <a:srgbClr val="F26B43"/>
          </p15:clr>
        </p15:guide>
        <p15:guide id="10" pos="14786">
          <p15:clr>
            <a:srgbClr val="F26B43"/>
          </p15:clr>
        </p15:guide>
        <p15:guide id="11" orient="horz" pos="755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9719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Position</a:t>
            </a:r>
            <a:endParaRPr lang="en-US" sz="44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1">
            <a:noAutofit/>
          </a:bodyPr>
          <a:lstStyle/>
          <a:p>
            <a:pPr marL="0" indent="0">
              <a:spcAft>
                <a:spcPts val="2400"/>
              </a:spcAft>
              <a:buNone/>
            </a:pPr>
            <a:r>
              <a:rPr lang="en-US" sz="2400" dirty="0"/>
              <a:t>In the following activities we’re going to practice using some important language we use to describe where things are.</a:t>
            </a:r>
          </a:p>
          <a:p>
            <a:pPr marL="0" indent="0">
              <a:buNone/>
            </a:pPr>
            <a:r>
              <a:rPr lang="en-US" sz="2400" b="1" dirty="0"/>
              <a:t>Key words: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C738CF7C-86C0-884D-8B42-33F8B5678A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4791" y="2949831"/>
            <a:ext cx="10655300" cy="3111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027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Position</a:t>
            </a:r>
            <a:endParaRPr lang="en-US" sz="44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1895730"/>
            <a:ext cx="10652051" cy="763387"/>
          </a:xfrm>
        </p:spPr>
        <p:txBody>
          <a:bodyPr numCol="1">
            <a:noAutofit/>
          </a:bodyPr>
          <a:lstStyle/>
          <a:p>
            <a:pPr marL="0" indent="0">
              <a:spcAft>
                <a:spcPts val="2400"/>
              </a:spcAft>
              <a:buNone/>
            </a:pPr>
            <a:r>
              <a:rPr lang="en-US" sz="2400" dirty="0"/>
              <a:t>You will be asked to describe the position of some objects you might associate to football.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xmlns="" id="{A9BC18C2-1CD4-EC4E-8CDD-582FA02094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677" y="3083454"/>
            <a:ext cx="10652121" cy="2640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220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4485" y="1540999"/>
            <a:ext cx="5014803" cy="999170"/>
          </a:xfrm>
        </p:spPr>
        <p:txBody>
          <a:bodyPr/>
          <a:lstStyle/>
          <a:p>
            <a:r>
              <a:rPr lang="en-GB" dirty="0"/>
              <a:t>Let’s practise describing position together.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2746960"/>
            <a:ext cx="5299001" cy="29571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/>
              <a:t>The goal is </a:t>
            </a:r>
            <a:r>
              <a:rPr lang="en-GB" sz="1800" b="1" dirty="0">
                <a:solidFill>
                  <a:srgbClr val="963CFF"/>
                </a:solidFill>
              </a:rPr>
              <a:t>above</a:t>
            </a:r>
            <a:r>
              <a:rPr lang="en-GB" sz="1800" dirty="0"/>
              <a:t> the shirt</a:t>
            </a:r>
          </a:p>
          <a:p>
            <a:pPr marL="0" indent="0">
              <a:buNone/>
            </a:pPr>
            <a:r>
              <a:rPr lang="en-GB" sz="1800" dirty="0"/>
              <a:t>The _______ is </a:t>
            </a:r>
            <a:r>
              <a:rPr lang="en-GB" sz="1800" b="1" dirty="0">
                <a:solidFill>
                  <a:srgbClr val="963CFF"/>
                </a:solidFill>
              </a:rPr>
              <a:t>below</a:t>
            </a:r>
            <a:r>
              <a:rPr lang="en-GB" sz="1800" dirty="0"/>
              <a:t> the whistle</a:t>
            </a:r>
          </a:p>
          <a:p>
            <a:pPr marL="0" indent="0">
              <a:buNone/>
            </a:pPr>
            <a:r>
              <a:rPr lang="en-GB" sz="1800" dirty="0"/>
              <a:t>The football is to the </a:t>
            </a:r>
            <a:r>
              <a:rPr lang="en-GB" sz="1800" b="1" dirty="0">
                <a:solidFill>
                  <a:srgbClr val="963CFF"/>
                </a:solidFill>
              </a:rPr>
              <a:t>left</a:t>
            </a:r>
            <a:r>
              <a:rPr lang="en-GB" sz="1800" dirty="0"/>
              <a:t> of the boots</a:t>
            </a:r>
          </a:p>
          <a:p>
            <a:pPr marL="0" indent="0">
              <a:buNone/>
            </a:pPr>
            <a:r>
              <a:rPr lang="en-GB" sz="1800" dirty="0"/>
              <a:t>The _______ is to the </a:t>
            </a:r>
            <a:r>
              <a:rPr lang="en-GB" sz="1800" b="1" dirty="0">
                <a:solidFill>
                  <a:srgbClr val="963CFF"/>
                </a:solidFill>
              </a:rPr>
              <a:t>right</a:t>
            </a:r>
            <a:r>
              <a:rPr lang="en-GB" sz="1800" dirty="0"/>
              <a:t> of the shirt</a:t>
            </a:r>
          </a:p>
          <a:p>
            <a:pPr marL="0" indent="0">
              <a:buNone/>
            </a:pPr>
            <a:r>
              <a:rPr lang="en-GB" sz="1800" dirty="0"/>
              <a:t>The _______ is in the </a:t>
            </a:r>
            <a:r>
              <a:rPr lang="en-GB" sz="1800" b="1" dirty="0">
                <a:solidFill>
                  <a:srgbClr val="963CFF"/>
                </a:solidFill>
              </a:rPr>
              <a:t>middle</a:t>
            </a:r>
            <a:r>
              <a:rPr lang="en-GB" sz="1800" dirty="0"/>
              <a:t> of the grid.</a:t>
            </a:r>
          </a:p>
          <a:p>
            <a:pPr marL="0" indent="0">
              <a:buNone/>
            </a:pPr>
            <a:r>
              <a:rPr lang="en-GB" sz="1800" dirty="0"/>
              <a:t>The _______ is </a:t>
            </a:r>
            <a:r>
              <a:rPr lang="en-GB" sz="1800" b="1" dirty="0">
                <a:solidFill>
                  <a:srgbClr val="963CFF"/>
                </a:solidFill>
              </a:rPr>
              <a:t>between</a:t>
            </a:r>
            <a:r>
              <a:rPr lang="en-GB" sz="1800" dirty="0"/>
              <a:t> football and the trophy.</a:t>
            </a:r>
          </a:p>
          <a:p>
            <a:endParaRPr lang="en-GB" sz="1800" dirty="0"/>
          </a:p>
        </p:txBody>
      </p:sp>
      <p:pic>
        <p:nvPicPr>
          <p:cNvPr id="8" name="Picture Placeholder 7">
            <a:extLst>
              <a:ext uri="{FF2B5EF4-FFF2-40B4-BE49-F238E27FC236}">
                <a16:creationId xmlns:a16="http://schemas.microsoft.com/office/drawing/2014/main" xmlns="" id="{FCA20472-E664-F449-B931-6FD79C1AF6A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" r="116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1481457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49" y="882000"/>
            <a:ext cx="8401302" cy="769441"/>
          </a:xfrm>
        </p:spPr>
        <p:txBody>
          <a:bodyPr wrap="square">
            <a:spAutoFit/>
          </a:bodyPr>
          <a:lstStyle/>
          <a:p>
            <a:r>
              <a:rPr lang="en-GB" sz="4400" dirty="0"/>
              <a:t>Direction</a:t>
            </a:r>
            <a:endParaRPr lang="en-US" sz="4400" dirty="0"/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xmlns="" id="{0890C2D4-6F08-7543-8EA4-CF088D2EB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749" y="1865170"/>
            <a:ext cx="10773971" cy="958278"/>
          </a:xfrm>
        </p:spPr>
        <p:txBody>
          <a:bodyPr wrap="square" numCol="1" spcCol="180000">
            <a:spAutoFit/>
          </a:bodyPr>
          <a:lstStyle/>
          <a:p>
            <a:pPr marL="0" indent="0" defTabSz="914400">
              <a:spcAft>
                <a:spcPts val="2400"/>
              </a:spcAft>
              <a:buNone/>
            </a:pPr>
            <a:r>
              <a:rPr lang="en-GB" sz="1800" dirty="0"/>
              <a:t>It will also be necessary to provide instructions to give someone directions.</a:t>
            </a:r>
          </a:p>
          <a:p>
            <a:pPr marL="0" indent="0" defTabSz="914400">
              <a:spcAft>
                <a:spcPts val="600"/>
              </a:spcAft>
              <a:buNone/>
            </a:pPr>
            <a:r>
              <a:rPr lang="en-GB" sz="1800" b="1" dirty="0"/>
              <a:t>Key words</a:t>
            </a:r>
            <a:endParaRPr lang="en-GB" sz="18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BF93DCCC-6953-A14E-AA04-5435DCC97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47" y="3340782"/>
            <a:ext cx="0" cy="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8E91D628-7507-994A-B19E-97ED4B84C4C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4008" y="3037490"/>
            <a:ext cx="4688773" cy="29909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9A12C793-884F-9B4C-AD98-A4ECCA902D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49" y="2983034"/>
            <a:ext cx="4774141" cy="304537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184DC5-0D3B-4F45-A02F-8D666B1FBB33}"/>
              </a:ext>
            </a:extLst>
          </p:cNvPr>
          <p:cNvSpPr txBox="1"/>
          <p:nvPr/>
        </p:nvSpPr>
        <p:spPr>
          <a:xfrm>
            <a:off x="6672262" y="2454116"/>
            <a:ext cx="33522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spcAft>
                <a:spcPts val="600"/>
              </a:spcAft>
            </a:pPr>
            <a:r>
              <a:rPr lang="en-GB" dirty="0">
                <a:solidFill>
                  <a:srgbClr val="37003C"/>
                </a:solidFill>
              </a:rPr>
              <a:t>Here is an example instruction:</a:t>
            </a:r>
          </a:p>
        </p:txBody>
      </p:sp>
    </p:spTree>
    <p:extLst>
      <p:ext uri="{BB962C8B-B14F-4D97-AF65-F5344CB8AC3E}">
        <p14:creationId xmlns:p14="http://schemas.microsoft.com/office/powerpoint/2010/main" val="1160663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wrap="square">
            <a:spAutoFit/>
          </a:bodyPr>
          <a:lstStyle/>
          <a:p>
            <a:r>
              <a:rPr lang="en-GB" sz="3000" dirty="0"/>
              <a:t>It may also help to be able to describe different turns when giving instructions:</a:t>
            </a:r>
          </a:p>
        </p:txBody>
      </p:sp>
      <p:pic>
        <p:nvPicPr>
          <p:cNvPr id="17" name="Content Placeholder 16">
            <a:extLst>
              <a:ext uri="{FF2B5EF4-FFF2-40B4-BE49-F238E27FC236}">
                <a16:creationId xmlns:a16="http://schemas.microsoft.com/office/drawing/2014/main" xmlns="" id="{1C5B4D56-A2F2-7C4E-9050-B7E38ED61D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7" y="2289175"/>
            <a:ext cx="10579100" cy="3378200"/>
          </a:xfr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BF93DCCC-6953-A14E-AA04-5435DCC97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47" y="3340782"/>
            <a:ext cx="0" cy="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276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>
            <a:extLst>
              <a:ext uri="{FF2B5EF4-FFF2-40B4-BE49-F238E27FC236}">
                <a16:creationId xmlns:a16="http://schemas.microsoft.com/office/drawing/2014/main" xmlns="" id="{EE507F25-8250-5047-AEB7-BBACF4E36C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1749" y="932656"/>
            <a:ext cx="10625667" cy="1077218"/>
          </a:xfrm>
        </p:spPr>
        <p:txBody>
          <a:bodyPr wrap="squar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Practise using position and direction vocabulary around your home</a:t>
            </a:r>
            <a:endParaRPr lang="en-GB" sz="3000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BF93DCCC-6953-A14E-AA04-5435DCC97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47" y="3340782"/>
            <a:ext cx="0" cy="0"/>
          </a:xfrm>
          <a:prstGeom prst="rect">
            <a:avLst/>
          </a:prstGeom>
        </p:spPr>
      </p:pic>
      <p:pic>
        <p:nvPicPr>
          <p:cNvPr id="16" name="Content Placeholder 15">
            <a:extLst>
              <a:ext uri="{FF2B5EF4-FFF2-40B4-BE49-F238E27FC236}">
                <a16:creationId xmlns:a16="http://schemas.microsoft.com/office/drawing/2014/main" xmlns="" id="{860546B6-E719-294B-B39B-8C09D14175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7" y="2182813"/>
            <a:ext cx="10579100" cy="3962400"/>
          </a:xfrm>
        </p:spPr>
      </p:pic>
    </p:spTree>
    <p:extLst>
      <p:ext uri="{BB962C8B-B14F-4D97-AF65-F5344CB8AC3E}">
        <p14:creationId xmlns:p14="http://schemas.microsoft.com/office/powerpoint/2010/main" val="2325561185"/>
      </p:ext>
    </p:extLst>
  </p:cSld>
  <p:clrMapOvr>
    <a:masterClrMapping/>
  </p:clrMapOvr>
</p:sld>
</file>

<file path=ppt/theme/theme1.xml><?xml version="1.0" encoding="utf-8"?>
<a:theme xmlns:a="http://schemas.openxmlformats.org/drawingml/2006/main" name="Maths">
  <a:themeElements>
    <a:clrScheme name="Premier League">
      <a:dk1>
        <a:srgbClr val="37003C"/>
      </a:dk1>
      <a:lt1>
        <a:srgbClr val="FFFFFF"/>
      </a:lt1>
      <a:dk2>
        <a:srgbClr val="05F0FF"/>
      </a:dk2>
      <a:lt2>
        <a:srgbClr val="EBEBE4"/>
      </a:lt2>
      <a:accent1>
        <a:srgbClr val="37003C"/>
      </a:accent1>
      <a:accent2>
        <a:srgbClr val="05F0FF"/>
      </a:accent2>
      <a:accent3>
        <a:srgbClr val="FF005A"/>
      </a:accent3>
      <a:accent4>
        <a:srgbClr val="EBFF00"/>
      </a:accent4>
      <a:accent5>
        <a:srgbClr val="00FF87"/>
      </a:accent5>
      <a:accent6>
        <a:srgbClr val="871D48"/>
      </a:accent6>
      <a:hlink>
        <a:srgbClr val="37003C"/>
      </a:hlink>
      <a:folHlink>
        <a:srgbClr val="37003C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custClrLst>
    <a:custClr name="Dark Purple">
      <a:srgbClr val="382738"/>
    </a:custClr>
    <a:custClr name="Dark Blue">
      <a:srgbClr val="267888"/>
    </a:custClr>
    <a:custClr name="Dark Red">
      <a:srgbClr val="881D48"/>
    </a:custClr>
    <a:custClr name="Dark Yellow">
      <a:srgbClr val="847E26"/>
    </a:custClr>
    <a:custClr name="Dark Green">
      <a:srgbClr val="267E5A"/>
    </a:custClr>
    <a:custClr name="Light Grey">
      <a:srgbClr val="94948D"/>
    </a:custClr>
    <a:custClr name="Stone">
      <a:srgbClr val="EBEBE4"/>
    </a:custClr>
    <a:custClr name="Grey">
      <a:srgbClr val="5C505E"/>
    </a:custClr>
    <a:custClr name="Gold">
      <a:srgbClr val="85854D"/>
    </a:custClr>
  </a:custClrLst>
  <a:extLst>
    <a:ext uri="{05A4C25C-085E-4340-85A3-A5531E510DB2}">
      <thm15:themeFamily xmlns:thm15="http://schemas.microsoft.com/office/thememl/2012/main" name="PL Presentation.potx" id="{C5153698-37F0-48FD-9DC2-738F69001539}" vid="{42ED7D1D-FFA0-44F2-AB7C-F6B50CED21B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DADECFAC26344AB4A27AA1D6DDF3EA" ma:contentTypeVersion="13" ma:contentTypeDescription="Create a new document." ma:contentTypeScope="" ma:versionID="0885358a88b02c1f8330d5a284b9256f">
  <xsd:schema xmlns:xsd="http://www.w3.org/2001/XMLSchema" xmlns:xs="http://www.w3.org/2001/XMLSchema" xmlns:p="http://schemas.microsoft.com/office/2006/metadata/properties" xmlns:ns3="f39e70cd-6e7d-49e3-83c1-3e7a745eb46a" xmlns:ns4="1620603d-0de4-403b-9234-5a638ab45816" targetNamespace="http://schemas.microsoft.com/office/2006/metadata/properties" ma:root="true" ma:fieldsID="d0c11c5952918e31a3f041f8e0fa1d48" ns3:_="" ns4:_="">
    <xsd:import namespace="f39e70cd-6e7d-49e3-83c1-3e7a745eb46a"/>
    <xsd:import namespace="1620603d-0de4-403b-9234-5a638ab4581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39e70cd-6e7d-49e3-83c1-3e7a745eb46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20603d-0de4-403b-9234-5a638ab4581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AB340FA-F594-44AF-93A1-ABE875602B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39e70cd-6e7d-49e3-83c1-3e7a745eb46a"/>
    <ds:schemaRef ds:uri="1620603d-0de4-403b-9234-5a638ab4581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DB8D5C3-EC69-42DA-B031-2062BA1B868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508D550-A894-4543-B802-C4188C918C9A}">
  <ds:schemaRefs>
    <ds:schemaRef ds:uri="http://purl.org/dc/dcmitype/"/>
    <ds:schemaRef ds:uri="f39e70cd-6e7d-49e3-83c1-3e7a745eb46a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1620603d-0de4-403b-9234-5a638ab45816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REV_MDM_Main_V5</Template>
  <TotalTime>4545</TotalTime>
  <Words>144</Words>
  <Application>Microsoft Office PowerPoint</Application>
  <PresentationFormat>Widescreen</PresentationFormat>
  <Paragraphs>19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Premier League</vt:lpstr>
      <vt:lpstr>Maths</vt:lpstr>
      <vt:lpstr>PowerPoint Presentation</vt:lpstr>
      <vt:lpstr>Position</vt:lpstr>
      <vt:lpstr>Position</vt:lpstr>
      <vt:lpstr>Let’s practise describing position together.</vt:lpstr>
      <vt:lpstr>Direction</vt:lpstr>
      <vt:lpstr>It may also help to be able to describe different turns when giving instructions:</vt:lpstr>
      <vt:lpstr>Practise using position and direction vocabulary around your home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Premier League Primary Stars</dc:title>
  <dc:creator>Sarah de Souza-Ingle</dc:creator>
  <cp:lastModifiedBy>J Jenkins BCI</cp:lastModifiedBy>
  <cp:revision>228</cp:revision>
  <cp:lastPrinted>2020-05-29T13:40:40Z</cp:lastPrinted>
  <dcterms:created xsi:type="dcterms:W3CDTF">2017-09-06T12:17:16Z</dcterms:created>
  <dcterms:modified xsi:type="dcterms:W3CDTF">2020-06-17T10:38:29Z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0x010100EEDADECFAC26344AB4A27AA1D6DDF3EA</vt:lpwstr>
  </property>
</Properties>
</file>