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258" r:id="rId2"/>
    <p:sldId id="262" r:id="rId3"/>
    <p:sldId id="268" r:id="rId4"/>
    <p:sldId id="269" r:id="rId5"/>
    <p:sldId id="291" r:id="rId6"/>
    <p:sldId id="292" r:id="rId7"/>
    <p:sldId id="270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94" r:id="rId19"/>
    <p:sldId id="284" r:id="rId20"/>
    <p:sldId id="295" r:id="rId21"/>
    <p:sldId id="285" r:id="rId22"/>
    <p:sldId id="286" r:id="rId23"/>
    <p:sldId id="287" r:id="rId24"/>
    <p:sldId id="288" r:id="rId25"/>
    <p:sldId id="267" r:id="rId26"/>
  </p:sldIdLst>
  <p:sldSz cx="9144000" cy="6858000" type="screen4x3"/>
  <p:notesSz cx="6858000" cy="9144000"/>
  <p:embeddedFontLst>
    <p:embeddedFont>
      <p:font typeface="Twinkl" panose="020B0604020202020204" pitchFamily="2" charset="0"/>
      <p:regular r:id="rId29"/>
      <p:bold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Sassoon Infant Rg" panose="02000503030000020003" pitchFamily="50" charset="0"/>
      <p:regular r:id="rId35"/>
      <p:bold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21A6F9"/>
    <a:srgbClr val="18A0DB"/>
    <a:srgbClr val="BC0105"/>
    <a:srgbClr val="4DB1E3"/>
    <a:srgbClr val="80C1EB"/>
    <a:srgbClr val="ACDDFC"/>
    <a:srgbClr val="FFFFFF"/>
    <a:srgbClr val="4AA1D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43" autoAdjust="0"/>
    <p:restoredTop sz="94660"/>
  </p:normalViewPr>
  <p:slideViewPr>
    <p:cSldViewPr snapToGrid="0" showGuides="1">
      <p:cViewPr>
        <p:scale>
          <a:sx n="82" d="100"/>
          <a:sy n="82" d="100"/>
        </p:scale>
        <p:origin x="-840" y="-72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font" Target="fonts/font2.fntdata"/><Relationship Id="rId35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5.png"/><Relationship Id="rId9" Type="http://schemas.openxmlformats.org/officeDocument/2006/relationships/image" Target="../media/image34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5.png"/><Relationship Id="rId4" Type="http://schemas.openxmlformats.org/officeDocument/2006/relationships/image" Target="../media/image25.png"/><Relationship Id="rId9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5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5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7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12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28.png"/><Relationship Id="rId5" Type="http://schemas.openxmlformats.org/officeDocument/2006/relationships/image" Target="../media/image35.png"/><Relationship Id="rId10" Type="http://schemas.openxmlformats.org/officeDocument/2006/relationships/image" Target="../media/image27.png"/><Relationship Id="rId4" Type="http://schemas.openxmlformats.org/officeDocument/2006/relationships/image" Target="../media/image25.png"/><Relationship Id="rId9" Type="http://schemas.openxmlformats.org/officeDocument/2006/relationships/image" Target="../media/image26.png"/><Relationship Id="rId1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7.png"/><Relationship Id="rId3" Type="http://schemas.openxmlformats.org/officeDocument/2006/relationships/image" Target="../media/image24.png"/><Relationship Id="rId7" Type="http://schemas.openxmlformats.org/officeDocument/2006/relationships/image" Target="../media/image32.png"/><Relationship Id="rId12" Type="http://schemas.openxmlformats.org/officeDocument/2006/relationships/image" Target="../media/image3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11" Type="http://schemas.openxmlformats.org/officeDocument/2006/relationships/image" Target="../media/image28.png"/><Relationship Id="rId5" Type="http://schemas.openxmlformats.org/officeDocument/2006/relationships/image" Target="../media/image35.png"/><Relationship Id="rId10" Type="http://schemas.openxmlformats.org/officeDocument/2006/relationships/image" Target="../media/image27.png"/><Relationship Id="rId4" Type="http://schemas.openxmlformats.org/officeDocument/2006/relationships/image" Target="../media/image25.png"/><Relationship Id="rId9" Type="http://schemas.openxmlformats.org/officeDocument/2006/relationships/image" Target="../media/image26.png"/><Relationship Id="rId14" Type="http://schemas.openxmlformats.org/officeDocument/2006/relationships/image" Target="../media/image3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+mn-lt"/>
              </a:rPr>
              <a:t>Buying Paint</a:t>
            </a: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809440" y="532753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How much paint has he bought?</a:t>
            </a:r>
          </a:p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How do you know?</a:t>
            </a:r>
            <a:endParaRPr lang="en-GB" dirty="0"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149066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Jonathan is buying tins of paint to sell in his shop.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96" b="23373"/>
          <a:stretch/>
        </p:blipFill>
        <p:spPr>
          <a:xfrm>
            <a:off x="2504975" y="2176716"/>
            <a:ext cx="1426945" cy="13970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1198888" y="2240638"/>
            <a:ext cx="911852" cy="110740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5" t="14222" r="17630" b="29596"/>
          <a:stretch/>
        </p:blipFill>
        <p:spPr>
          <a:xfrm>
            <a:off x="1935480" y="2977500"/>
            <a:ext cx="937260" cy="113647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6" t="13889" r="19359" b="30778"/>
          <a:stretch/>
        </p:blipFill>
        <p:spPr>
          <a:xfrm>
            <a:off x="1198888" y="3732210"/>
            <a:ext cx="965192" cy="117235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45" t="14667" r="14488" b="29333"/>
          <a:stretch/>
        </p:blipFill>
        <p:spPr>
          <a:xfrm>
            <a:off x="2742965" y="3732210"/>
            <a:ext cx="967659" cy="117235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5" t="14222" r="17630" b="29596"/>
          <a:stretch/>
        </p:blipFill>
        <p:spPr>
          <a:xfrm>
            <a:off x="6593634" y="2191762"/>
            <a:ext cx="937260" cy="113647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16" t="13889" r="19359" b="30778"/>
          <a:stretch/>
        </p:blipFill>
        <p:spPr>
          <a:xfrm>
            <a:off x="4982625" y="2247068"/>
            <a:ext cx="965192" cy="117235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145" t="14667" r="14488" b="29333"/>
          <a:stretch/>
        </p:blipFill>
        <p:spPr>
          <a:xfrm>
            <a:off x="5787864" y="2906663"/>
            <a:ext cx="967659" cy="117235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96" b="23373"/>
          <a:stretch/>
        </p:blipFill>
        <p:spPr>
          <a:xfrm>
            <a:off x="6284495" y="3552079"/>
            <a:ext cx="1426945" cy="13970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5019642" y="3607396"/>
            <a:ext cx="911852" cy="110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19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+mn-lt"/>
              </a:rPr>
              <a:t>Buying Paint</a:t>
            </a:r>
          </a:p>
        </p:txBody>
      </p:sp>
      <p:sp>
        <p:nvSpPr>
          <p:cNvPr id="13" name="Content Placeholder 6"/>
          <p:cNvSpPr txBox="1">
            <a:spLocks/>
          </p:cNvSpPr>
          <p:nvPr/>
        </p:nvSpPr>
        <p:spPr>
          <a:xfrm>
            <a:off x="809440" y="532753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can you see?</a:t>
            </a:r>
          </a:p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is the same in each number?</a:t>
            </a:r>
          </a:p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is different in each number?</a:t>
            </a:r>
            <a:endParaRPr lang="en-GB" dirty="0"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137636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Jonathan is buying tins of paint to sell in his shop.</a:t>
            </a:r>
          </a:p>
        </p:txBody>
      </p:sp>
      <p:grpSp>
        <p:nvGrpSpPr>
          <p:cNvPr id="66" name="Group 65"/>
          <p:cNvGrpSpPr/>
          <p:nvPr/>
        </p:nvGrpSpPr>
        <p:grpSpPr>
          <a:xfrm>
            <a:off x="5801850" y="2109560"/>
            <a:ext cx="2022222" cy="985977"/>
            <a:chOff x="5801850" y="2109560"/>
            <a:chExt cx="2022222" cy="98597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67" name="Group 66"/>
          <p:cNvGrpSpPr/>
          <p:nvPr/>
        </p:nvGrpSpPr>
        <p:grpSpPr>
          <a:xfrm>
            <a:off x="5983217" y="3978917"/>
            <a:ext cx="1796904" cy="893079"/>
            <a:chOff x="5983217" y="3978917"/>
            <a:chExt cx="1796904" cy="893079"/>
          </a:xfrm>
        </p:grpSpPr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grpSp>
        <p:nvGrpSpPr>
          <p:cNvPr id="65" name="Group 64"/>
          <p:cNvGrpSpPr/>
          <p:nvPr/>
        </p:nvGrpSpPr>
        <p:grpSpPr>
          <a:xfrm>
            <a:off x="3693039" y="3142436"/>
            <a:ext cx="1775755" cy="905122"/>
            <a:chOff x="3690923" y="3149532"/>
            <a:chExt cx="1775755" cy="905122"/>
          </a:xfrm>
        </p:grpSpPr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64" name="Group 63"/>
          <p:cNvGrpSpPr/>
          <p:nvPr/>
        </p:nvGrpSpPr>
        <p:grpSpPr>
          <a:xfrm>
            <a:off x="1297835" y="4041457"/>
            <a:ext cx="1887118" cy="913776"/>
            <a:chOff x="1297835" y="4041457"/>
            <a:chExt cx="1887118" cy="91377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63" name="Group 62"/>
          <p:cNvGrpSpPr/>
          <p:nvPr/>
        </p:nvGrpSpPr>
        <p:grpSpPr>
          <a:xfrm>
            <a:off x="1305674" y="2126898"/>
            <a:ext cx="1808181" cy="871984"/>
            <a:chOff x="1305674" y="2126898"/>
            <a:chExt cx="1808181" cy="871984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sp>
        <p:nvSpPr>
          <p:cNvPr id="59" name="Content Placeholder 6"/>
          <p:cNvSpPr txBox="1">
            <a:spLocks/>
          </p:cNvSpPr>
          <p:nvPr/>
        </p:nvSpPr>
        <p:spPr>
          <a:xfrm>
            <a:off x="1794372" y="3004255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10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6565498" y="3051275"/>
            <a:ext cx="4539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chemeClr val="accent1"/>
                </a:solidFill>
              </a:rPr>
              <a:t>20</a:t>
            </a:r>
            <a:endParaRPr lang="en-GB" b="1" dirty="0">
              <a:solidFill>
                <a:schemeClr val="accent1"/>
              </a:solidFill>
            </a:endParaRPr>
          </a:p>
        </p:txBody>
      </p:sp>
      <p:sp>
        <p:nvSpPr>
          <p:cNvPr id="60" name="Rectangle 59"/>
          <p:cNvSpPr/>
          <p:nvPr/>
        </p:nvSpPr>
        <p:spPr>
          <a:xfrm>
            <a:off x="4342320" y="4009504"/>
            <a:ext cx="4523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</a:rPr>
              <a:t>30</a:t>
            </a:r>
            <a:endParaRPr lang="en-GB" b="1" dirty="0">
              <a:solidFill>
                <a:srgbClr val="00B050"/>
              </a:solidFill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1986983" y="4982308"/>
            <a:ext cx="466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</a:rPr>
              <a:t>40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6675466" y="4849008"/>
            <a:ext cx="4555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</a:rPr>
              <a:t>50</a:t>
            </a:r>
            <a:endParaRPr lang="en-GB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7828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59" grpId="0"/>
      <p:bldP spid="2" grpId="0"/>
      <p:bldP spid="60" grpId="0"/>
      <p:bldP spid="61" grpId="0"/>
      <p:bldP spid="6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64811"/>
            <a:ext cx="8220075" cy="716795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+mn-lt"/>
              </a:rPr>
              <a:t>Buying 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56100" y="1122386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How much paint has he bought?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827018" y="1765612"/>
            <a:ext cx="1782308" cy="869002"/>
            <a:chOff x="5801850" y="2109560"/>
            <a:chExt cx="2022222" cy="98597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3569975" y="2972944"/>
            <a:ext cx="1583721" cy="787125"/>
            <a:chOff x="5983217" y="3978917"/>
            <a:chExt cx="1796904" cy="89307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3620309" y="1824306"/>
            <a:ext cx="1565081" cy="797739"/>
            <a:chOff x="3690923" y="3149532"/>
            <a:chExt cx="1775755" cy="90512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1261565" y="4158903"/>
            <a:ext cx="1663232" cy="805366"/>
            <a:chOff x="1297835" y="4041457"/>
            <a:chExt cx="1887118" cy="913776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49" name="Group 48"/>
          <p:cNvGrpSpPr/>
          <p:nvPr/>
        </p:nvGrpSpPr>
        <p:grpSpPr>
          <a:xfrm>
            <a:off x="1331137" y="1801123"/>
            <a:ext cx="1593660" cy="768533"/>
            <a:chOff x="1305674" y="2126898"/>
            <a:chExt cx="1808181" cy="871984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60" name="Group 59"/>
          <p:cNvGrpSpPr/>
          <p:nvPr/>
        </p:nvGrpSpPr>
        <p:grpSpPr>
          <a:xfrm>
            <a:off x="1189795" y="2913602"/>
            <a:ext cx="1782308" cy="869002"/>
            <a:chOff x="5801850" y="2109560"/>
            <a:chExt cx="2022222" cy="985977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93" name="Group 92"/>
          <p:cNvGrpSpPr/>
          <p:nvPr/>
        </p:nvGrpSpPr>
        <p:grpSpPr>
          <a:xfrm>
            <a:off x="5854995" y="2881638"/>
            <a:ext cx="1663232" cy="805366"/>
            <a:chOff x="1297835" y="4041457"/>
            <a:chExt cx="1887118" cy="913776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104" name="Group 103"/>
          <p:cNvGrpSpPr/>
          <p:nvPr/>
        </p:nvGrpSpPr>
        <p:grpSpPr>
          <a:xfrm>
            <a:off x="3577355" y="4132984"/>
            <a:ext cx="1593660" cy="768533"/>
            <a:chOff x="1305674" y="2126898"/>
            <a:chExt cx="1808181" cy="871984"/>
          </a:xfrm>
        </p:grpSpPr>
        <p:pic>
          <p:nvPicPr>
            <p:cNvPr id="105" name="Picture 10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107" name="Picture 10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115" name="Group 114"/>
          <p:cNvGrpSpPr/>
          <p:nvPr/>
        </p:nvGrpSpPr>
        <p:grpSpPr>
          <a:xfrm>
            <a:off x="5934677" y="4124287"/>
            <a:ext cx="1565081" cy="797739"/>
            <a:chOff x="3690923" y="3149532"/>
            <a:chExt cx="1775755" cy="905122"/>
          </a:xfrm>
        </p:grpSpPr>
        <p:pic>
          <p:nvPicPr>
            <p:cNvPr id="116" name="Picture 1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126" name="Group 125"/>
          <p:cNvGrpSpPr/>
          <p:nvPr/>
        </p:nvGrpSpPr>
        <p:grpSpPr>
          <a:xfrm>
            <a:off x="3563111" y="5230980"/>
            <a:ext cx="1583721" cy="787125"/>
            <a:chOff x="5983217" y="3978917"/>
            <a:chExt cx="1796904" cy="893079"/>
          </a:xfrm>
        </p:grpSpPr>
        <p:pic>
          <p:nvPicPr>
            <p:cNvPr id="127" name="Picture 12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132" name="Picture 13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sp>
        <p:nvSpPr>
          <p:cNvPr id="137" name="Content Placeholder 6"/>
          <p:cNvSpPr txBox="1">
            <a:spLocks/>
          </p:cNvSpPr>
          <p:nvPr/>
        </p:nvSpPr>
        <p:spPr>
          <a:xfrm>
            <a:off x="1692977" y="2499015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10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38" name="Content Placeholder 6"/>
          <p:cNvSpPr txBox="1">
            <a:spLocks/>
          </p:cNvSpPr>
          <p:nvPr/>
        </p:nvSpPr>
        <p:spPr>
          <a:xfrm>
            <a:off x="3958182" y="2525434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20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39" name="Content Placeholder 6"/>
          <p:cNvSpPr txBox="1">
            <a:spLocks/>
          </p:cNvSpPr>
          <p:nvPr/>
        </p:nvSpPr>
        <p:spPr>
          <a:xfrm>
            <a:off x="6266249" y="246684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30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0" name="Content Placeholder 6"/>
          <p:cNvSpPr txBox="1">
            <a:spLocks/>
          </p:cNvSpPr>
          <p:nvPr/>
        </p:nvSpPr>
        <p:spPr>
          <a:xfrm>
            <a:off x="1611649" y="3626059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40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1" name="Content Placeholder 6"/>
          <p:cNvSpPr txBox="1">
            <a:spLocks/>
          </p:cNvSpPr>
          <p:nvPr/>
        </p:nvSpPr>
        <p:spPr>
          <a:xfrm>
            <a:off x="3943166" y="3638766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50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42" name="Content Placeholder 6"/>
          <p:cNvSpPr txBox="1">
            <a:spLocks/>
          </p:cNvSpPr>
          <p:nvPr/>
        </p:nvSpPr>
        <p:spPr>
          <a:xfrm>
            <a:off x="6252293" y="3610536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60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3" name="Content Placeholder 6"/>
          <p:cNvSpPr txBox="1">
            <a:spLocks/>
          </p:cNvSpPr>
          <p:nvPr/>
        </p:nvSpPr>
        <p:spPr>
          <a:xfrm>
            <a:off x="1647378" y="4889763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70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4" name="Content Placeholder 6"/>
          <p:cNvSpPr txBox="1">
            <a:spLocks/>
          </p:cNvSpPr>
          <p:nvPr/>
        </p:nvSpPr>
        <p:spPr>
          <a:xfrm>
            <a:off x="3950660" y="479109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80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45" name="Content Placeholder 6"/>
          <p:cNvSpPr txBox="1">
            <a:spLocks/>
          </p:cNvSpPr>
          <p:nvPr/>
        </p:nvSpPr>
        <p:spPr>
          <a:xfrm>
            <a:off x="6291712" y="4840657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90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46" name="Content Placeholder 6"/>
          <p:cNvSpPr txBox="1">
            <a:spLocks/>
          </p:cNvSpPr>
          <p:nvPr/>
        </p:nvSpPr>
        <p:spPr>
          <a:xfrm>
            <a:off x="3901126" y="5945165"/>
            <a:ext cx="922781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100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96844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64811"/>
            <a:ext cx="8220075" cy="716795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tx1"/>
                </a:solidFill>
                <a:latin typeface="+mn-lt"/>
              </a:rPr>
              <a:t>Moving the  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88566" y="1122386"/>
            <a:ext cx="8019684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/>
              <a:t>Jonathan is taking the paint into his shop. How much does he still have to move?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827018" y="1765612"/>
            <a:ext cx="1782308" cy="869002"/>
            <a:chOff x="5801850" y="2109560"/>
            <a:chExt cx="2022222" cy="98597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3569975" y="2972944"/>
            <a:ext cx="1583721" cy="787125"/>
            <a:chOff x="5983217" y="3978917"/>
            <a:chExt cx="1796904" cy="89307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3620309" y="1824306"/>
            <a:ext cx="1565081" cy="797739"/>
            <a:chOff x="3690923" y="3149532"/>
            <a:chExt cx="1775755" cy="90512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38" name="Group 37"/>
          <p:cNvGrpSpPr/>
          <p:nvPr/>
        </p:nvGrpSpPr>
        <p:grpSpPr>
          <a:xfrm>
            <a:off x="1261565" y="4158903"/>
            <a:ext cx="1663232" cy="805366"/>
            <a:chOff x="1297835" y="4041457"/>
            <a:chExt cx="1887118" cy="913776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49" name="Group 48"/>
          <p:cNvGrpSpPr/>
          <p:nvPr/>
        </p:nvGrpSpPr>
        <p:grpSpPr>
          <a:xfrm>
            <a:off x="1330842" y="1808116"/>
            <a:ext cx="1593660" cy="768533"/>
            <a:chOff x="1305674" y="2126898"/>
            <a:chExt cx="1808181" cy="871984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60" name="Group 59"/>
          <p:cNvGrpSpPr/>
          <p:nvPr/>
        </p:nvGrpSpPr>
        <p:grpSpPr>
          <a:xfrm>
            <a:off x="1189795" y="2913602"/>
            <a:ext cx="1782308" cy="869002"/>
            <a:chOff x="5801850" y="2109560"/>
            <a:chExt cx="2022222" cy="985977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93" name="Group 92"/>
          <p:cNvGrpSpPr/>
          <p:nvPr/>
        </p:nvGrpSpPr>
        <p:grpSpPr>
          <a:xfrm>
            <a:off x="5854995" y="2881638"/>
            <a:ext cx="1663232" cy="805366"/>
            <a:chOff x="1297835" y="4041457"/>
            <a:chExt cx="1887118" cy="913776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104" name="Group 103"/>
          <p:cNvGrpSpPr/>
          <p:nvPr/>
        </p:nvGrpSpPr>
        <p:grpSpPr>
          <a:xfrm>
            <a:off x="3577355" y="4132984"/>
            <a:ext cx="1593660" cy="768533"/>
            <a:chOff x="1305674" y="2126898"/>
            <a:chExt cx="1808181" cy="871984"/>
          </a:xfrm>
        </p:grpSpPr>
        <p:pic>
          <p:nvPicPr>
            <p:cNvPr id="105" name="Picture 10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107" name="Picture 10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115" name="Group 114"/>
          <p:cNvGrpSpPr/>
          <p:nvPr/>
        </p:nvGrpSpPr>
        <p:grpSpPr>
          <a:xfrm>
            <a:off x="5934677" y="4124287"/>
            <a:ext cx="1565081" cy="797739"/>
            <a:chOff x="3690923" y="3149532"/>
            <a:chExt cx="1775755" cy="905122"/>
          </a:xfrm>
        </p:grpSpPr>
        <p:pic>
          <p:nvPicPr>
            <p:cNvPr id="116" name="Picture 1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126" name="Group 125"/>
          <p:cNvGrpSpPr/>
          <p:nvPr/>
        </p:nvGrpSpPr>
        <p:grpSpPr>
          <a:xfrm>
            <a:off x="3563111" y="5223924"/>
            <a:ext cx="1583721" cy="787125"/>
            <a:chOff x="5983217" y="3978917"/>
            <a:chExt cx="1796904" cy="893079"/>
          </a:xfrm>
        </p:grpSpPr>
        <p:pic>
          <p:nvPicPr>
            <p:cNvPr id="127" name="Picture 12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132" name="Picture 13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sp>
        <p:nvSpPr>
          <p:cNvPr id="137" name="Content Placeholder 6"/>
          <p:cNvSpPr txBox="1">
            <a:spLocks/>
          </p:cNvSpPr>
          <p:nvPr/>
        </p:nvSpPr>
        <p:spPr>
          <a:xfrm>
            <a:off x="1692977" y="2499015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10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38" name="Content Placeholder 6"/>
          <p:cNvSpPr txBox="1">
            <a:spLocks/>
          </p:cNvSpPr>
          <p:nvPr/>
        </p:nvSpPr>
        <p:spPr>
          <a:xfrm>
            <a:off x="3958182" y="2525434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20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39" name="Content Placeholder 6"/>
          <p:cNvSpPr txBox="1">
            <a:spLocks/>
          </p:cNvSpPr>
          <p:nvPr/>
        </p:nvSpPr>
        <p:spPr>
          <a:xfrm>
            <a:off x="6266249" y="246684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30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0" name="Content Placeholder 6"/>
          <p:cNvSpPr txBox="1">
            <a:spLocks/>
          </p:cNvSpPr>
          <p:nvPr/>
        </p:nvSpPr>
        <p:spPr>
          <a:xfrm>
            <a:off x="1611649" y="3626059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40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1" name="Content Placeholder 6"/>
          <p:cNvSpPr txBox="1">
            <a:spLocks/>
          </p:cNvSpPr>
          <p:nvPr/>
        </p:nvSpPr>
        <p:spPr>
          <a:xfrm>
            <a:off x="3943166" y="3638766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50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42" name="Content Placeholder 6"/>
          <p:cNvSpPr txBox="1">
            <a:spLocks/>
          </p:cNvSpPr>
          <p:nvPr/>
        </p:nvSpPr>
        <p:spPr>
          <a:xfrm>
            <a:off x="6251975" y="3635030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60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3" name="Content Placeholder 6"/>
          <p:cNvSpPr txBox="1">
            <a:spLocks/>
          </p:cNvSpPr>
          <p:nvPr/>
        </p:nvSpPr>
        <p:spPr>
          <a:xfrm>
            <a:off x="1647378" y="4889763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70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4" name="Content Placeholder 6"/>
          <p:cNvSpPr txBox="1">
            <a:spLocks/>
          </p:cNvSpPr>
          <p:nvPr/>
        </p:nvSpPr>
        <p:spPr>
          <a:xfrm>
            <a:off x="3950660" y="479109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80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45" name="Content Placeholder 6"/>
          <p:cNvSpPr txBox="1">
            <a:spLocks/>
          </p:cNvSpPr>
          <p:nvPr/>
        </p:nvSpPr>
        <p:spPr>
          <a:xfrm>
            <a:off x="6291712" y="4840657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90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46" name="Content Placeholder 6"/>
          <p:cNvSpPr txBox="1">
            <a:spLocks/>
          </p:cNvSpPr>
          <p:nvPr/>
        </p:nvSpPr>
        <p:spPr>
          <a:xfrm>
            <a:off x="3901126" y="5912942"/>
            <a:ext cx="922781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100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  <p:pic>
        <p:nvPicPr>
          <p:cNvPr id="148" name="Picture 1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949" y="4259212"/>
            <a:ext cx="1848590" cy="2614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96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6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9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2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7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0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8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6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9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64811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Labell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ing the 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620786" y="1122386"/>
            <a:ext cx="8019684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/>
              <a:t>What about now?</a:t>
            </a:r>
          </a:p>
        </p:txBody>
      </p:sp>
      <p:grpSp>
        <p:nvGrpSpPr>
          <p:cNvPr id="4" name="80"/>
          <p:cNvGrpSpPr/>
          <p:nvPr/>
        </p:nvGrpSpPr>
        <p:grpSpPr>
          <a:xfrm>
            <a:off x="5827018" y="1765612"/>
            <a:ext cx="1782308" cy="869002"/>
            <a:chOff x="5801850" y="2109560"/>
            <a:chExt cx="2022222" cy="985977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16" name="60"/>
          <p:cNvGrpSpPr/>
          <p:nvPr/>
        </p:nvGrpSpPr>
        <p:grpSpPr>
          <a:xfrm>
            <a:off x="3569975" y="2972944"/>
            <a:ext cx="1583721" cy="787125"/>
            <a:chOff x="5983217" y="3978917"/>
            <a:chExt cx="1796904" cy="89307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grpSp>
        <p:nvGrpSpPr>
          <p:cNvPr id="27" name="90"/>
          <p:cNvGrpSpPr/>
          <p:nvPr/>
        </p:nvGrpSpPr>
        <p:grpSpPr>
          <a:xfrm>
            <a:off x="3620309" y="1824306"/>
            <a:ext cx="1565081" cy="797739"/>
            <a:chOff x="3690923" y="3149532"/>
            <a:chExt cx="1775755" cy="90512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38" name="40"/>
          <p:cNvGrpSpPr/>
          <p:nvPr/>
        </p:nvGrpSpPr>
        <p:grpSpPr>
          <a:xfrm>
            <a:off x="1261565" y="4158903"/>
            <a:ext cx="1663232" cy="805366"/>
            <a:chOff x="1297835" y="4041457"/>
            <a:chExt cx="1887118" cy="913776"/>
          </a:xfrm>
        </p:grpSpPr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49" name="100"/>
          <p:cNvGrpSpPr/>
          <p:nvPr/>
        </p:nvGrpSpPr>
        <p:grpSpPr>
          <a:xfrm>
            <a:off x="1330842" y="1808116"/>
            <a:ext cx="1593660" cy="768533"/>
            <a:chOff x="1305674" y="2126898"/>
            <a:chExt cx="1808181" cy="871984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60" name="70"/>
          <p:cNvGrpSpPr/>
          <p:nvPr/>
        </p:nvGrpSpPr>
        <p:grpSpPr>
          <a:xfrm>
            <a:off x="1189795" y="2913602"/>
            <a:ext cx="1782308" cy="869002"/>
            <a:chOff x="5801850" y="2109560"/>
            <a:chExt cx="2022222" cy="985977"/>
          </a:xfrm>
        </p:grpSpPr>
        <p:pic>
          <p:nvPicPr>
            <p:cNvPr id="61" name="Picture 6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93" name="50"/>
          <p:cNvGrpSpPr/>
          <p:nvPr/>
        </p:nvGrpSpPr>
        <p:grpSpPr>
          <a:xfrm>
            <a:off x="5854995" y="2881638"/>
            <a:ext cx="1663232" cy="805366"/>
            <a:chOff x="1297835" y="4041457"/>
            <a:chExt cx="1887118" cy="913776"/>
          </a:xfrm>
        </p:grpSpPr>
        <p:pic>
          <p:nvPicPr>
            <p:cNvPr id="94" name="Picture 9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95" name="Picture 94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96" name="Picture 95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97" name="Picture 96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98" name="Picture 97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99" name="Picture 98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100" name="Picture 99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101" name="Picture 100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102" name="Picture 101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103" name="Picture 102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104" name="30"/>
          <p:cNvGrpSpPr/>
          <p:nvPr/>
        </p:nvGrpSpPr>
        <p:grpSpPr>
          <a:xfrm>
            <a:off x="3577355" y="4132984"/>
            <a:ext cx="1593660" cy="768533"/>
            <a:chOff x="1305674" y="2126898"/>
            <a:chExt cx="1808181" cy="871984"/>
          </a:xfrm>
        </p:grpSpPr>
        <p:pic>
          <p:nvPicPr>
            <p:cNvPr id="105" name="Picture 104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33112" y="2148359"/>
              <a:ext cx="332673" cy="404017"/>
            </a:xfrm>
            <a:prstGeom prst="rect">
              <a:avLst/>
            </a:prstGeom>
          </p:spPr>
        </p:pic>
        <p:pic>
          <p:nvPicPr>
            <p:cNvPr id="106" name="Picture 105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703150" y="2141544"/>
              <a:ext cx="332673" cy="404017"/>
            </a:xfrm>
            <a:prstGeom prst="rect">
              <a:avLst/>
            </a:prstGeom>
          </p:spPr>
        </p:pic>
        <p:pic>
          <p:nvPicPr>
            <p:cNvPr id="107" name="Picture 106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66226" y="2143088"/>
              <a:ext cx="332673" cy="404017"/>
            </a:xfrm>
            <a:prstGeom prst="rect">
              <a:avLst/>
            </a:prstGeom>
          </p:spPr>
        </p:pic>
        <p:pic>
          <p:nvPicPr>
            <p:cNvPr id="108" name="Picture 107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421071" y="2136018"/>
              <a:ext cx="332673" cy="404017"/>
            </a:xfrm>
            <a:prstGeom prst="rect">
              <a:avLst/>
            </a:prstGeom>
          </p:spPr>
        </p:pic>
        <p:pic>
          <p:nvPicPr>
            <p:cNvPr id="109" name="Picture 108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81182" y="2126898"/>
              <a:ext cx="332673" cy="404017"/>
            </a:xfrm>
            <a:prstGeom prst="rect">
              <a:avLst/>
            </a:prstGeom>
          </p:spPr>
        </p:pic>
        <p:pic>
          <p:nvPicPr>
            <p:cNvPr id="110" name="Picture 109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305674" y="2594865"/>
              <a:ext cx="332673" cy="404017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1675712" y="2588050"/>
              <a:ext cx="332673" cy="404017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038788" y="2589594"/>
              <a:ext cx="332673" cy="404017"/>
            </a:xfrm>
            <a:prstGeom prst="rect">
              <a:avLst/>
            </a:prstGeom>
          </p:spPr>
        </p:pic>
        <p:pic>
          <p:nvPicPr>
            <p:cNvPr id="113" name="Picture 112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393633" y="2582524"/>
              <a:ext cx="332673" cy="404017"/>
            </a:xfrm>
            <a:prstGeom prst="rect">
              <a:avLst/>
            </a:prstGeom>
          </p:spPr>
        </p:pic>
        <p:pic>
          <p:nvPicPr>
            <p:cNvPr id="114" name="Picture 113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059" t="13000" r="18731" b="31000"/>
            <a:stretch/>
          </p:blipFill>
          <p:spPr>
            <a:xfrm>
              <a:off x="2753744" y="2573404"/>
              <a:ext cx="332673" cy="404017"/>
            </a:xfrm>
            <a:prstGeom prst="rect">
              <a:avLst/>
            </a:prstGeom>
          </p:spPr>
        </p:pic>
      </p:grpSp>
      <p:grpSp>
        <p:nvGrpSpPr>
          <p:cNvPr id="115" name="20"/>
          <p:cNvGrpSpPr/>
          <p:nvPr/>
        </p:nvGrpSpPr>
        <p:grpSpPr>
          <a:xfrm>
            <a:off x="5934677" y="4124287"/>
            <a:ext cx="1565081" cy="797739"/>
            <a:chOff x="3690923" y="3149532"/>
            <a:chExt cx="1775755" cy="905122"/>
          </a:xfrm>
        </p:grpSpPr>
        <p:pic>
          <p:nvPicPr>
            <p:cNvPr id="116" name="Picture 1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117" name="Picture 11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118" name="Picture 11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121" name="Picture 12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122" name="Picture 12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123" name="Picture 12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124" name="Picture 12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125" name="Picture 12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  <p:grpSp>
        <p:nvGrpSpPr>
          <p:cNvPr id="126" name="10"/>
          <p:cNvGrpSpPr/>
          <p:nvPr/>
        </p:nvGrpSpPr>
        <p:grpSpPr>
          <a:xfrm>
            <a:off x="3563111" y="5230980"/>
            <a:ext cx="1583721" cy="787125"/>
            <a:chOff x="5983217" y="3978917"/>
            <a:chExt cx="1796904" cy="893079"/>
          </a:xfrm>
        </p:grpSpPr>
        <p:pic>
          <p:nvPicPr>
            <p:cNvPr id="127" name="Picture 12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4457373"/>
              <a:ext cx="341942" cy="414623"/>
            </a:xfrm>
            <a:prstGeom prst="rect">
              <a:avLst/>
            </a:prstGeom>
          </p:spPr>
        </p:pic>
        <p:pic>
          <p:nvPicPr>
            <p:cNvPr id="128" name="Picture 12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4448984"/>
              <a:ext cx="341942" cy="414623"/>
            </a:xfrm>
            <a:prstGeom prst="rect">
              <a:avLst/>
            </a:prstGeom>
          </p:spPr>
        </p:pic>
        <p:pic>
          <p:nvPicPr>
            <p:cNvPr id="129" name="Picture 12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4448984"/>
              <a:ext cx="341942" cy="414623"/>
            </a:xfrm>
            <a:prstGeom prst="rect">
              <a:avLst/>
            </a:prstGeom>
          </p:spPr>
        </p:pic>
        <p:pic>
          <p:nvPicPr>
            <p:cNvPr id="130" name="Picture 12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4440595"/>
              <a:ext cx="341942" cy="414623"/>
            </a:xfrm>
            <a:prstGeom prst="rect">
              <a:avLst/>
            </a:prstGeom>
          </p:spPr>
        </p:pic>
        <p:pic>
          <p:nvPicPr>
            <p:cNvPr id="131" name="Picture 13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4439320"/>
              <a:ext cx="341942" cy="414623"/>
            </a:xfrm>
            <a:prstGeom prst="rect">
              <a:avLst/>
            </a:prstGeom>
          </p:spPr>
        </p:pic>
        <p:pic>
          <p:nvPicPr>
            <p:cNvPr id="132" name="Picture 13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5983217" y="3996970"/>
              <a:ext cx="341942" cy="414623"/>
            </a:xfrm>
            <a:prstGeom prst="rect">
              <a:avLst/>
            </a:prstGeom>
          </p:spPr>
        </p:pic>
        <p:pic>
          <p:nvPicPr>
            <p:cNvPr id="133" name="Picture 13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352333" y="3988581"/>
              <a:ext cx="341942" cy="414623"/>
            </a:xfrm>
            <a:prstGeom prst="rect">
              <a:avLst/>
            </a:prstGeom>
          </p:spPr>
        </p:pic>
        <p:pic>
          <p:nvPicPr>
            <p:cNvPr id="134" name="Picture 13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6713060" y="3988581"/>
              <a:ext cx="341942" cy="414623"/>
            </a:xfrm>
            <a:prstGeom prst="rect">
              <a:avLst/>
            </a:prstGeom>
          </p:spPr>
        </p:pic>
        <p:pic>
          <p:nvPicPr>
            <p:cNvPr id="135" name="Picture 13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077215" y="3980192"/>
              <a:ext cx="341942" cy="414623"/>
            </a:xfrm>
            <a:prstGeom prst="rect">
              <a:avLst/>
            </a:prstGeom>
          </p:spPr>
        </p:pic>
        <p:pic>
          <p:nvPicPr>
            <p:cNvPr id="136" name="Picture 13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45" t="14222" r="17630" b="29596"/>
            <a:stretch/>
          </p:blipFill>
          <p:spPr>
            <a:xfrm>
              <a:off x="7438179" y="3978917"/>
              <a:ext cx="341942" cy="414623"/>
            </a:xfrm>
            <a:prstGeom prst="rect">
              <a:avLst/>
            </a:prstGeom>
          </p:spPr>
        </p:pic>
      </p:grpSp>
      <p:sp>
        <p:nvSpPr>
          <p:cNvPr id="137" name="Content Placeholder 6"/>
          <p:cNvSpPr txBox="1">
            <a:spLocks/>
          </p:cNvSpPr>
          <p:nvPr/>
        </p:nvSpPr>
        <p:spPr>
          <a:xfrm>
            <a:off x="1625865" y="2499015"/>
            <a:ext cx="993026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100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38" name="Content Placeholder 6"/>
          <p:cNvSpPr txBox="1">
            <a:spLocks/>
          </p:cNvSpPr>
          <p:nvPr/>
        </p:nvSpPr>
        <p:spPr>
          <a:xfrm>
            <a:off x="3958182" y="2525434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90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39" name="Content Placeholder 6"/>
          <p:cNvSpPr txBox="1">
            <a:spLocks/>
          </p:cNvSpPr>
          <p:nvPr/>
        </p:nvSpPr>
        <p:spPr>
          <a:xfrm>
            <a:off x="6266249" y="246684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80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0" name="Content Placeholder 6"/>
          <p:cNvSpPr txBox="1">
            <a:spLocks/>
          </p:cNvSpPr>
          <p:nvPr/>
        </p:nvSpPr>
        <p:spPr>
          <a:xfrm>
            <a:off x="1611649" y="3626059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DE1E5A"/>
                </a:solidFill>
                <a:latin typeface="+mn-lt"/>
              </a:rPr>
              <a:t>70</a:t>
            </a:r>
            <a:endParaRPr lang="en-GB" b="1" dirty="0">
              <a:solidFill>
                <a:srgbClr val="DE1E5A"/>
              </a:solidFill>
              <a:latin typeface="+mn-lt"/>
            </a:endParaRPr>
          </a:p>
        </p:txBody>
      </p:sp>
      <p:sp>
        <p:nvSpPr>
          <p:cNvPr id="141" name="Content Placeholder 6"/>
          <p:cNvSpPr txBox="1">
            <a:spLocks/>
          </p:cNvSpPr>
          <p:nvPr/>
        </p:nvSpPr>
        <p:spPr>
          <a:xfrm>
            <a:off x="3943166" y="3638766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60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  <p:sp>
        <p:nvSpPr>
          <p:cNvPr id="142" name="Content Placeholder 6"/>
          <p:cNvSpPr txBox="1">
            <a:spLocks/>
          </p:cNvSpPr>
          <p:nvPr/>
        </p:nvSpPr>
        <p:spPr>
          <a:xfrm>
            <a:off x="6251975" y="3626641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50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3" name="Content Placeholder 6"/>
          <p:cNvSpPr txBox="1">
            <a:spLocks/>
          </p:cNvSpPr>
          <p:nvPr/>
        </p:nvSpPr>
        <p:spPr>
          <a:xfrm>
            <a:off x="1647378" y="4889763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FF0000"/>
                </a:solidFill>
                <a:latin typeface="+mn-lt"/>
              </a:rPr>
              <a:t>40</a:t>
            </a:r>
            <a:endParaRPr lang="en-GB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44" name="Content Placeholder 6"/>
          <p:cNvSpPr txBox="1">
            <a:spLocks/>
          </p:cNvSpPr>
          <p:nvPr/>
        </p:nvSpPr>
        <p:spPr>
          <a:xfrm>
            <a:off x="3950660" y="4791092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21A6F9"/>
                </a:solidFill>
                <a:latin typeface="+mn-lt"/>
              </a:rPr>
              <a:t>30</a:t>
            </a:r>
            <a:endParaRPr lang="en-GB" b="1" dirty="0">
              <a:solidFill>
                <a:srgbClr val="21A6F9"/>
              </a:solidFill>
              <a:latin typeface="+mn-lt"/>
            </a:endParaRPr>
          </a:p>
        </p:txBody>
      </p:sp>
      <p:sp>
        <p:nvSpPr>
          <p:cNvPr id="145" name="Content Placeholder 6"/>
          <p:cNvSpPr txBox="1">
            <a:spLocks/>
          </p:cNvSpPr>
          <p:nvPr/>
        </p:nvSpPr>
        <p:spPr>
          <a:xfrm>
            <a:off x="6291712" y="4840657"/>
            <a:ext cx="825015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00B050"/>
                </a:solidFill>
                <a:latin typeface="+mn-lt"/>
              </a:rPr>
              <a:t>20</a:t>
            </a:r>
            <a:endParaRPr lang="en-GB" b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46" name="Content Placeholder 6"/>
          <p:cNvSpPr txBox="1">
            <a:spLocks/>
          </p:cNvSpPr>
          <p:nvPr/>
        </p:nvSpPr>
        <p:spPr>
          <a:xfrm>
            <a:off x="3901126" y="5919998"/>
            <a:ext cx="922781" cy="417441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b="1" dirty="0">
                <a:solidFill>
                  <a:srgbClr val="7030A0"/>
                </a:solidFill>
                <a:latin typeface="+mn-lt"/>
              </a:rPr>
              <a:t>10</a:t>
            </a:r>
            <a:endParaRPr lang="en-GB" b="1" dirty="0">
              <a:solidFill>
                <a:srgbClr val="7030A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2156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9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3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5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6"/>
                  </p:tgtEl>
                </p:cond>
              </p:nextCondLst>
            </p:seq>
          </p:childTnLst>
        </p:cTn>
      </p:par>
    </p:tnLst>
    <p:bldLst>
      <p:bldP spid="137" grpId="0"/>
      <p:bldP spid="138" grpId="0"/>
      <p:bldP spid="139" grpId="0"/>
      <p:bldP spid="140" grpId="0"/>
      <p:bldP spid="141" grpId="0"/>
      <p:bldP spid="142" grpId="0"/>
      <p:bldP spid="143" grpId="0"/>
      <p:bldP spid="144" grpId="0"/>
      <p:bldP spid="145" grpId="0"/>
      <p:bldP spid="14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574764" y="1524219"/>
            <a:ext cx="7984942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GB" dirty="0">
                <a:latin typeface="+mn-lt"/>
              </a:rPr>
              <a:t>Jonathan put the paint into boxes. There are 10 tins of paint in each box.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13818"/>
            <a:ext cx="2947838" cy="416882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3380656" y="3588608"/>
            <a:ext cx="848871" cy="103091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4324870" y="3571219"/>
            <a:ext cx="848871" cy="103091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5251319" y="3575159"/>
            <a:ext cx="848871" cy="103091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6156766" y="3557118"/>
            <a:ext cx="848871" cy="10309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7075650" y="3533847"/>
            <a:ext cx="848871" cy="1030917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3025417" y="4274938"/>
            <a:ext cx="848871" cy="103091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3969631" y="4257548"/>
            <a:ext cx="848871" cy="10309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4896081" y="4261488"/>
            <a:ext cx="848871" cy="1030917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5801527" y="4243447"/>
            <a:ext cx="848871" cy="1030917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059" t="13000" r="18731" b="31000"/>
          <a:stretch/>
        </p:blipFill>
        <p:spPr>
          <a:xfrm>
            <a:off x="6720411" y="4220176"/>
            <a:ext cx="848871" cy="1030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179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30587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50885" y="950062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Can you help Jonathan to count the paint?</a:t>
            </a:r>
            <a:endParaRPr lang="en-GB" dirty="0"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2173" y="5588751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27411" y="5161247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473895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8523" y="430147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386399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0111" y="3441257"/>
            <a:ext cx="1948328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8523" y="3020555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2592600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0111" y="2149906"/>
            <a:ext cx="1948328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6461" y="1718618"/>
            <a:ext cx="1948328" cy="61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TextBox 34"/>
          <p:cNvSpPr txBox="1">
            <a:spLocks noChangeArrowheads="1"/>
          </p:cNvSpPr>
          <p:nvPr/>
        </p:nvSpPr>
        <p:spPr bwMode="auto">
          <a:xfrm>
            <a:off x="4208929" y="5820965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4208929" y="5380107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208929" y="4943311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208929" y="4499030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208929" y="4103495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208929" y="3635634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208929" y="3266854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208929" y="2820081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208929" y="2375800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208929" y="1956686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3780787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5" grpId="0"/>
      <p:bldP spid="35" grpId="1"/>
      <p:bldP spid="36" grpId="0"/>
      <p:bldP spid="36" grpId="1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471864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970545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Let’s count again.</a:t>
            </a:r>
            <a:endParaRPr lang="en-GB" dirty="0">
              <a:latin typeface="+mn-lt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2173" y="5588751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27411" y="5161247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473895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8523" y="430147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3863998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0111" y="3441257"/>
            <a:ext cx="1948328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8523" y="3020555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33761" y="2592600"/>
            <a:ext cx="1946899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0111" y="2149906"/>
            <a:ext cx="1948328" cy="614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546461" y="1718618"/>
            <a:ext cx="1948328" cy="613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4208929" y="5820965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4208929" y="5380107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4208929" y="4943311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4208929" y="4499030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4208929" y="4103495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4208929" y="3635634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4208929" y="3266854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4208929" y="2820081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4208929" y="2375800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4208929" y="1956686"/>
            <a:ext cx="57892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1858960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55754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120543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Jonathan carries the boxes into the shop. </a:t>
            </a:r>
          </a:p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How many are left?</a:t>
            </a:r>
            <a:endParaRPr lang="en-GB" dirty="0">
              <a:latin typeface="+mn-lt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6397" y="5738901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1635" y="5361731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7985" y="4972998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72747" y="4585852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7985" y="4198706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74335" y="3834688"/>
            <a:ext cx="170380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72747" y="3447542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59596" y="3069921"/>
            <a:ext cx="170255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65946" y="2685950"/>
            <a:ext cx="1703807" cy="5375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680685" y="2271598"/>
            <a:ext cx="1703807" cy="5362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4292819" y="5964792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292819" y="5545126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292819" y="5174405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292819" y="4770481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292819" y="4366557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292819" y="3999364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292819" y="3630585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292819" y="3227344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292819" y="2833397"/>
            <a:ext cx="50626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4292819" y="2454641"/>
            <a:ext cx="58118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2901513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7" grpId="1"/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/>
      <p:bldP spid="44" grpId="1"/>
      <p:bldP spid="45" grpId="0"/>
      <p:bldP spid="4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  <a:latin typeface="+mn-lt"/>
              </a:rPr>
              <a:t>Boxes of </a:t>
            </a:r>
            <a:r>
              <a:rPr lang="en-GB" b="1" dirty="0">
                <a:solidFill>
                  <a:schemeClr val="tx1"/>
                </a:solidFill>
                <a:latin typeface="+mn-lt"/>
              </a:rPr>
              <a:t>Paint</a:t>
            </a: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09440" y="131757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Let’s count again.</a:t>
            </a:r>
            <a:endParaRPr lang="en-GB" dirty="0">
              <a:latin typeface="+mn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8343" y="5629844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3581" y="5227507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9931" y="4821996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14693" y="4434850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9931" y="4030926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16280" y="3624963"/>
            <a:ext cx="1762573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14693" y="3221039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09931" y="2826640"/>
            <a:ext cx="1761280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16280" y="2425891"/>
            <a:ext cx="1762573" cy="556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722630" y="2028317"/>
            <a:ext cx="1762573" cy="554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4259263" y="5813789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4259263" y="5384698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259263" y="4998236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259263" y="4611090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259263" y="4207166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4259263" y="3798028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259263" y="3395692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259263" y="3009230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4259263" y="2606894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4317986" y="2202970"/>
            <a:ext cx="6429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4096955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91" y="2155971"/>
            <a:ext cx="3340276" cy="3767693"/>
          </a:xfrm>
          <a:prstGeom prst="rect">
            <a:avLst/>
          </a:prstGeom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446697"/>
            <a:ext cx="8220075" cy="716795"/>
          </a:xfrm>
        </p:spPr>
        <p:txBody>
          <a:bodyPr>
            <a:noAutofit/>
          </a:bodyPr>
          <a:lstStyle/>
          <a:p>
            <a:r>
              <a:rPr lang="en-AU" b="1" dirty="0">
                <a:solidFill>
                  <a:schemeClr val="tx1"/>
                </a:solidFill>
                <a:latin typeface="+mn-lt"/>
              </a:rPr>
              <a:t>Storage Shelves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49179" y="5803164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Can you finish the labelling for him?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961840" y="1013888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Jonathan lines the boxes up on a shelf. He labels them so he knows how many tins of paint he has.</a:t>
            </a:r>
            <a:endParaRPr lang="en-GB" dirty="0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1753593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04571" y="175136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255559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6229" y="256089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341466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5277" y="3414857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416467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41216" y="418092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62931" y="503010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7994" y="5027112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515422" y="188914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4914063" y="186719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503679" y="268547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20" name="TextBox 19"/>
          <p:cNvSpPr txBox="1">
            <a:spLocks noChangeArrowheads="1"/>
          </p:cNvSpPr>
          <p:nvPr/>
        </p:nvSpPr>
        <p:spPr bwMode="auto">
          <a:xfrm>
            <a:off x="4927532" y="2690768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503679" y="354453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4925411" y="351722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3510742" y="429337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4946029" y="4315480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3463065" y="516348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4996721" y="5139039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330239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47365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824680" y="565880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832300" y="1023256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Oh no! Spilt paint! Jonathan can’t see his labels.</a:t>
            </a:r>
            <a:endParaRPr lang="en-GB" dirty="0">
              <a:latin typeface="+mn-lt"/>
            </a:endParaRPr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467" y="1993599"/>
            <a:ext cx="3340276" cy="3767693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60715" y="159122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5847" y="158899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0142" y="239322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7505" y="239852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0142" y="325228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6553" y="3252485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60715" y="400230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92492" y="401855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14207" y="4867731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09270" y="4864740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3566698" y="172677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4965339" y="170482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3554955" y="252310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4978808" y="2528396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3554955" y="338216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4976687" y="335485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3562018" y="413100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4997305" y="4153108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3514341" y="500111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5047997" y="4976667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6851" y="2414593"/>
            <a:ext cx="473792" cy="469222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6687" y="3255051"/>
            <a:ext cx="494410" cy="489641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5791" y="4087279"/>
            <a:ext cx="453598" cy="449222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49" y="4309336"/>
            <a:ext cx="1874972" cy="1856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05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6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06088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63650" y="575492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97206" y="1088830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Oh no! Spilt paint! Jonathan can’t see his labels.</a:t>
            </a:r>
            <a:endParaRPr lang="en-GB" dirty="0">
              <a:latin typeface="+mn-lt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4914" y="2155971"/>
            <a:ext cx="3340276" cy="376769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68162" y="1753593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63294" y="175136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7589" y="255559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84952" y="256089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7589" y="341466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84000" y="3414857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68162" y="416467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99939" y="418092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21654" y="503010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16717" y="5027112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3574145" y="188914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972786" y="186719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3562402" y="268547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986255" y="2690768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3562402" y="354453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984134" y="351722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3569465" y="429337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5004752" y="4315480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3521788" y="516348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5055444" y="5139039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214" y="1364687"/>
            <a:ext cx="1409391" cy="139579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465" y="2600239"/>
            <a:ext cx="465888" cy="461394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786" y="2583461"/>
            <a:ext cx="503417" cy="498561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788" y="3432130"/>
            <a:ext cx="522852" cy="51780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431" y="5096866"/>
            <a:ext cx="503417" cy="49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56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9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55754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14" name="Content Placeholder 6"/>
          <p:cNvSpPr txBox="1">
            <a:spLocks/>
          </p:cNvSpPr>
          <p:nvPr/>
        </p:nvSpPr>
        <p:spPr>
          <a:xfrm>
            <a:off x="753024" y="5761918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824680" y="1076666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Oh no! Spilt paint! Jonathan can’t see his labels.</a:t>
            </a:r>
            <a:endParaRPr lang="en-GB" dirty="0">
              <a:latin typeface="+mn-lt"/>
            </a:endParaRP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9747" y="2139193"/>
            <a:ext cx="3340276" cy="376769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42995" y="173681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38127" y="173458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32422" y="253882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9785" y="254411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32422" y="3397883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8833" y="3398079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42995" y="414789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4772" y="416414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6487" y="5013325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91550" y="5010334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3548978" y="187236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4947619" y="185042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3537235" y="266869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4961088" y="2673990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3537235" y="352775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4958967" y="3500447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3544298" y="427659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4979585" y="4298702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3496621" y="514670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6" name="TextBox 45"/>
          <p:cNvSpPr txBox="1">
            <a:spLocks noChangeArrowheads="1"/>
          </p:cNvSpPr>
          <p:nvPr/>
        </p:nvSpPr>
        <p:spPr bwMode="auto">
          <a:xfrm>
            <a:off x="5030277" y="5122261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3078" y="3479454"/>
            <a:ext cx="418597" cy="414559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465" y="2600239"/>
            <a:ext cx="465888" cy="46139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700" y="1751646"/>
            <a:ext cx="503417" cy="49856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1134" y="2898009"/>
            <a:ext cx="2545348" cy="2520793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161" y="5061574"/>
            <a:ext cx="503417" cy="498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003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4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3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5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13809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Arranging Boxes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173279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Jonathan arranges his boxes like this.</a:t>
            </a:r>
            <a:endParaRPr lang="en-GB" dirty="0"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91" y="2298584"/>
            <a:ext cx="3340276" cy="37676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189620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04571" y="189397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269821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6229" y="270350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355727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5277" y="3557470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430728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41216" y="432353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62931" y="5172716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7994" y="5169725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465087" y="2006591"/>
            <a:ext cx="5745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914063" y="2009812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03679" y="2828086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927532" y="2833381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503679" y="3687148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925411" y="3659838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510742" y="4435990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946029" y="445809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463065" y="5306100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038666" y="5281652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75145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631255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More 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71340" y="105583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He spills paint again!</a:t>
            </a:r>
            <a:endParaRPr lang="en-GB" dirty="0">
              <a:latin typeface="+mn-lt"/>
            </a:endParaRPr>
          </a:p>
        </p:txBody>
      </p:sp>
      <p:sp>
        <p:nvSpPr>
          <p:cNvPr id="5" name="Content Placeholder 6"/>
          <p:cNvSpPr txBox="1">
            <a:spLocks/>
          </p:cNvSpPr>
          <p:nvPr/>
        </p:nvSpPr>
        <p:spPr>
          <a:xfrm>
            <a:off x="744565" y="5774152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692" y="2189527"/>
            <a:ext cx="3340276" cy="3767693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84940" y="178714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80072" y="178491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74367" y="258915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01730" y="259445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74367" y="344821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00778" y="344841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84940" y="419822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16717" y="421448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39167" y="5059715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33495" y="5060668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3540588" y="1897534"/>
            <a:ext cx="5745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sp>
        <p:nvSpPr>
          <p:cNvPr id="59" name="TextBox 58"/>
          <p:cNvSpPr txBox="1">
            <a:spLocks noChangeArrowheads="1"/>
          </p:cNvSpPr>
          <p:nvPr/>
        </p:nvSpPr>
        <p:spPr bwMode="auto">
          <a:xfrm>
            <a:off x="4989564" y="190075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60" name="TextBox 59"/>
          <p:cNvSpPr txBox="1">
            <a:spLocks noChangeArrowheads="1"/>
          </p:cNvSpPr>
          <p:nvPr/>
        </p:nvSpPr>
        <p:spPr bwMode="auto">
          <a:xfrm>
            <a:off x="3579180" y="2719029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61" name="TextBox 60"/>
          <p:cNvSpPr txBox="1">
            <a:spLocks noChangeArrowheads="1"/>
          </p:cNvSpPr>
          <p:nvPr/>
        </p:nvSpPr>
        <p:spPr bwMode="auto">
          <a:xfrm>
            <a:off x="5003033" y="2724324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62" name="TextBox 61"/>
          <p:cNvSpPr txBox="1">
            <a:spLocks noChangeArrowheads="1"/>
          </p:cNvSpPr>
          <p:nvPr/>
        </p:nvSpPr>
        <p:spPr bwMode="auto">
          <a:xfrm>
            <a:off x="3579180" y="3578091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63" name="TextBox 62"/>
          <p:cNvSpPr txBox="1">
            <a:spLocks noChangeArrowheads="1"/>
          </p:cNvSpPr>
          <p:nvPr/>
        </p:nvSpPr>
        <p:spPr bwMode="auto">
          <a:xfrm>
            <a:off x="5000912" y="3550781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64" name="TextBox 63"/>
          <p:cNvSpPr txBox="1">
            <a:spLocks noChangeArrowheads="1"/>
          </p:cNvSpPr>
          <p:nvPr/>
        </p:nvSpPr>
        <p:spPr bwMode="auto">
          <a:xfrm>
            <a:off x="3586243" y="432693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65" name="TextBox 64"/>
          <p:cNvSpPr txBox="1">
            <a:spLocks noChangeArrowheads="1"/>
          </p:cNvSpPr>
          <p:nvPr/>
        </p:nvSpPr>
        <p:spPr bwMode="auto">
          <a:xfrm>
            <a:off x="5021530" y="4349036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66" name="TextBox 65"/>
          <p:cNvSpPr txBox="1">
            <a:spLocks noChangeArrowheads="1"/>
          </p:cNvSpPr>
          <p:nvPr/>
        </p:nvSpPr>
        <p:spPr bwMode="auto">
          <a:xfrm>
            <a:off x="3538566" y="519704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67" name="TextBox 66"/>
          <p:cNvSpPr txBox="1">
            <a:spLocks noChangeArrowheads="1"/>
          </p:cNvSpPr>
          <p:nvPr/>
        </p:nvSpPr>
        <p:spPr bwMode="auto">
          <a:xfrm>
            <a:off x="5114167" y="5172595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pic>
        <p:nvPicPr>
          <p:cNvPr id="68" name="Picture 6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6634" y="3538177"/>
            <a:ext cx="418597" cy="414559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3021" y="2658962"/>
            <a:ext cx="465888" cy="461394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256" y="1810369"/>
            <a:ext cx="503417" cy="498561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0912" y="3466769"/>
            <a:ext cx="503417" cy="498561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236" y="4043459"/>
            <a:ext cx="1747550" cy="173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895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6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7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7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13809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More 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91" y="2172749"/>
            <a:ext cx="3340276" cy="37676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177037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04571" y="176814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257237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6229" y="257767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343143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5277" y="3431635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418145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41216" y="419770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62931" y="5046881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7994" y="5043890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465087" y="1880756"/>
            <a:ext cx="5745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914063" y="1883977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03679" y="2702251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927532" y="2707546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503679" y="356131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925411" y="353400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510742" y="431015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946029" y="4332258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463065" y="518026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038666" y="5155817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46" name="Content Placeholder 6"/>
          <p:cNvSpPr txBox="1">
            <a:spLocks/>
          </p:cNvSpPr>
          <p:nvPr/>
        </p:nvSpPr>
        <p:spPr>
          <a:xfrm>
            <a:off x="771340" y="105583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He spills paint again!</a:t>
            </a:r>
            <a:endParaRPr lang="en-GB" dirty="0">
              <a:latin typeface="+mn-lt"/>
            </a:endParaRPr>
          </a:p>
        </p:txBody>
      </p:sp>
      <p:sp>
        <p:nvSpPr>
          <p:cNvPr id="47" name="Content Placeholder 6"/>
          <p:cNvSpPr txBox="1">
            <a:spLocks/>
          </p:cNvSpPr>
          <p:nvPr/>
        </p:nvSpPr>
        <p:spPr>
          <a:xfrm>
            <a:off x="744565" y="578254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What are the missing numbers?</a:t>
            </a:r>
            <a:endParaRPr lang="en-GB" dirty="0">
              <a:latin typeface="+mn-lt"/>
            </a:endParaRPr>
          </a:p>
        </p:txBody>
      </p:sp>
      <p:pic>
        <p:nvPicPr>
          <p:cNvPr id="48" name="Picture 4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679" y="5123424"/>
            <a:ext cx="418597" cy="414559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7263" y="4269860"/>
            <a:ext cx="465888" cy="461394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312" y="4236027"/>
            <a:ext cx="503417" cy="498561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579" y="5051667"/>
            <a:ext cx="503417" cy="498561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8976" y="163429"/>
            <a:ext cx="1747550" cy="17306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98703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2000" fill="hold"/>
                                        <p:tgtEl>
                                          <p:spTgt spid="4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4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0" dur="2000" fill="hold"/>
                                        <p:tgtEl>
                                          <p:spTgt spid="5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More 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38555" y="131974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Paint has covered all the labels. Can you help Jonathan count the missing numbers?</a:t>
            </a:r>
            <a:endParaRPr lang="en-GB" dirty="0"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6525" y="2591907"/>
            <a:ext cx="3340276" cy="37676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9773" y="218952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4905" y="218729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49200" y="2991535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6563" y="2996830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49200" y="3850597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75611" y="385079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59773" y="4600608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91550" y="461686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13265" y="5466039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608328" y="5463048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565756" y="232508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964397" y="2303135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54013" y="3121409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977866" y="3126704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554013" y="398047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975745" y="3953161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561076" y="472931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996363" y="4751416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513399" y="5599423"/>
            <a:ext cx="473792" cy="238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047055" y="5574975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pic>
        <p:nvPicPr>
          <p:cNvPr id="46" name="aqua pain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518" y="5531427"/>
            <a:ext cx="418597" cy="414559"/>
          </a:xfrm>
          <a:prstGeom prst="rect">
            <a:avLst/>
          </a:prstGeom>
        </p:spPr>
      </p:pic>
      <p:pic>
        <p:nvPicPr>
          <p:cNvPr id="47" name="dark yellow pain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042" y="4662853"/>
            <a:ext cx="465888" cy="461394"/>
          </a:xfrm>
          <a:prstGeom prst="rect">
            <a:avLst/>
          </a:prstGeom>
        </p:spPr>
      </p:pic>
      <p:pic>
        <p:nvPicPr>
          <p:cNvPr id="48" name="red pain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9096" y="4644030"/>
            <a:ext cx="503417" cy="498561"/>
          </a:xfrm>
          <a:prstGeom prst="rect">
            <a:avLst/>
          </a:prstGeom>
        </p:spPr>
      </p:pic>
      <p:pic>
        <p:nvPicPr>
          <p:cNvPr id="49" name="blue pain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9752" y="5459670"/>
            <a:ext cx="503417" cy="498561"/>
          </a:xfrm>
          <a:prstGeom prst="rect">
            <a:avLst/>
          </a:prstGeom>
        </p:spPr>
      </p:pic>
      <p:pic>
        <p:nvPicPr>
          <p:cNvPr id="50" name="dark purple pain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1963" y="3022751"/>
            <a:ext cx="473792" cy="469222"/>
          </a:xfrm>
          <a:prstGeom prst="rect">
            <a:avLst/>
          </a:prstGeom>
        </p:spPr>
      </p:pic>
      <p:pic>
        <p:nvPicPr>
          <p:cNvPr id="51" name="pink pai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434" y="3899512"/>
            <a:ext cx="494410" cy="489641"/>
          </a:xfrm>
          <a:prstGeom prst="rect">
            <a:avLst/>
          </a:prstGeom>
        </p:spPr>
      </p:pic>
      <p:pic>
        <p:nvPicPr>
          <p:cNvPr id="52" name="orange paint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052" y="3909846"/>
            <a:ext cx="453598" cy="449222"/>
          </a:xfrm>
          <a:prstGeom prst="rect">
            <a:avLst/>
          </a:prstGeom>
        </p:spPr>
      </p:pic>
      <p:pic>
        <p:nvPicPr>
          <p:cNvPr id="2" name="light purple paint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013" y="3074674"/>
            <a:ext cx="452982" cy="448612"/>
          </a:xfrm>
          <a:prstGeom prst="rect">
            <a:avLst/>
          </a:prstGeom>
        </p:spPr>
      </p:pic>
      <p:pic>
        <p:nvPicPr>
          <p:cNvPr id="53" name="green paint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6636" y="2223581"/>
            <a:ext cx="503254" cy="498399"/>
          </a:xfrm>
          <a:prstGeom prst="rect">
            <a:avLst/>
          </a:prstGeom>
        </p:spPr>
      </p:pic>
      <p:pic>
        <p:nvPicPr>
          <p:cNvPr id="54" name="bright yellow paint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2991" y="2266265"/>
            <a:ext cx="419300" cy="41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646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0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513809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More Spilt Paint!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191" y="2575421"/>
            <a:ext cx="3340276" cy="37676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2173043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04571" y="217081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2975049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6229" y="2980344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98866" y="3834111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25277" y="3834307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109439" y="4584122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41216" y="4600376"/>
            <a:ext cx="1297920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3062931" y="5449553"/>
            <a:ext cx="1298872" cy="409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5" t="26270" r="1668" b="31152"/>
          <a:stretch>
            <a:fillRect/>
          </a:stretch>
        </p:blipFill>
        <p:spPr bwMode="auto">
          <a:xfrm>
            <a:off x="4557994" y="5446562"/>
            <a:ext cx="1298872" cy="4088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extBox 35"/>
          <p:cNvSpPr txBox="1">
            <a:spLocks noChangeArrowheads="1"/>
          </p:cNvSpPr>
          <p:nvPr/>
        </p:nvSpPr>
        <p:spPr bwMode="auto">
          <a:xfrm>
            <a:off x="3465087" y="2283428"/>
            <a:ext cx="574513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100</a:t>
            </a:r>
          </a:p>
        </p:txBody>
      </p:sp>
      <p:sp>
        <p:nvSpPr>
          <p:cNvPr id="37" name="TextBox 36"/>
          <p:cNvSpPr txBox="1">
            <a:spLocks noChangeArrowheads="1"/>
          </p:cNvSpPr>
          <p:nvPr/>
        </p:nvSpPr>
        <p:spPr bwMode="auto">
          <a:xfrm>
            <a:off x="4914063" y="2286649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90</a:t>
            </a:r>
          </a:p>
        </p:txBody>
      </p:sp>
      <p:sp>
        <p:nvSpPr>
          <p:cNvPr id="38" name="TextBox 37"/>
          <p:cNvSpPr txBox="1">
            <a:spLocks noChangeArrowheads="1"/>
          </p:cNvSpPr>
          <p:nvPr/>
        </p:nvSpPr>
        <p:spPr bwMode="auto">
          <a:xfrm>
            <a:off x="3503679" y="3104923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80</a:t>
            </a:r>
          </a:p>
        </p:txBody>
      </p:sp>
      <p:sp>
        <p:nvSpPr>
          <p:cNvPr id="39" name="TextBox 38"/>
          <p:cNvSpPr txBox="1">
            <a:spLocks noChangeArrowheads="1"/>
          </p:cNvSpPr>
          <p:nvPr/>
        </p:nvSpPr>
        <p:spPr bwMode="auto">
          <a:xfrm>
            <a:off x="4927532" y="3110218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70</a:t>
            </a:r>
          </a:p>
        </p:txBody>
      </p:sp>
      <p:sp>
        <p:nvSpPr>
          <p:cNvPr id="40" name="TextBox 39"/>
          <p:cNvSpPr txBox="1">
            <a:spLocks noChangeArrowheads="1"/>
          </p:cNvSpPr>
          <p:nvPr/>
        </p:nvSpPr>
        <p:spPr bwMode="auto">
          <a:xfrm>
            <a:off x="3503679" y="396398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60</a:t>
            </a:r>
          </a:p>
        </p:txBody>
      </p:sp>
      <p:sp>
        <p:nvSpPr>
          <p:cNvPr id="41" name="TextBox 40"/>
          <p:cNvSpPr txBox="1">
            <a:spLocks noChangeArrowheads="1"/>
          </p:cNvSpPr>
          <p:nvPr/>
        </p:nvSpPr>
        <p:spPr bwMode="auto">
          <a:xfrm>
            <a:off x="4925411" y="3936675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50</a:t>
            </a:r>
          </a:p>
        </p:txBody>
      </p:sp>
      <p:sp>
        <p:nvSpPr>
          <p:cNvPr id="42" name="TextBox 41"/>
          <p:cNvSpPr txBox="1">
            <a:spLocks noChangeArrowheads="1"/>
          </p:cNvSpPr>
          <p:nvPr/>
        </p:nvSpPr>
        <p:spPr bwMode="auto">
          <a:xfrm>
            <a:off x="3510742" y="4712827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40</a:t>
            </a:r>
          </a:p>
        </p:txBody>
      </p:sp>
      <p:sp>
        <p:nvSpPr>
          <p:cNvPr id="43" name="TextBox 42"/>
          <p:cNvSpPr txBox="1">
            <a:spLocks noChangeArrowheads="1"/>
          </p:cNvSpPr>
          <p:nvPr/>
        </p:nvSpPr>
        <p:spPr bwMode="auto">
          <a:xfrm>
            <a:off x="4946029" y="4734930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30</a:t>
            </a:r>
          </a:p>
        </p:txBody>
      </p:sp>
      <p:sp>
        <p:nvSpPr>
          <p:cNvPr id="44" name="TextBox 43"/>
          <p:cNvSpPr txBox="1">
            <a:spLocks noChangeArrowheads="1"/>
          </p:cNvSpPr>
          <p:nvPr/>
        </p:nvSpPr>
        <p:spPr bwMode="auto">
          <a:xfrm>
            <a:off x="3463065" y="5582937"/>
            <a:ext cx="473792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20</a:t>
            </a:r>
          </a:p>
        </p:txBody>
      </p: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5038666" y="5558489"/>
            <a:ext cx="549877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500" b="1" dirty="0">
                <a:solidFill>
                  <a:srgbClr val="4A749B"/>
                </a:solidFill>
                <a:latin typeface="+mn-lt"/>
              </a:rPr>
              <a:t>10</a:t>
            </a:r>
          </a:p>
        </p:txBody>
      </p:sp>
      <p:sp>
        <p:nvSpPr>
          <p:cNvPr id="56" name="Content Placeholder 6"/>
          <p:cNvSpPr txBox="1">
            <a:spLocks/>
          </p:cNvSpPr>
          <p:nvPr/>
        </p:nvSpPr>
        <p:spPr>
          <a:xfrm>
            <a:off x="738555" y="1319747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Paint has covered all the labels. Can you help Jonathan count the missing numbers in the opposite order?</a:t>
            </a:r>
            <a:endParaRPr lang="en-GB" dirty="0">
              <a:latin typeface="+mn-lt"/>
            </a:endParaRPr>
          </a:p>
        </p:txBody>
      </p:sp>
      <p:pic>
        <p:nvPicPr>
          <p:cNvPr id="57" name="aqua paint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017" y="5523038"/>
            <a:ext cx="418597" cy="414559"/>
          </a:xfrm>
          <a:prstGeom prst="rect">
            <a:avLst/>
          </a:prstGeom>
        </p:spPr>
      </p:pic>
      <p:pic>
        <p:nvPicPr>
          <p:cNvPr id="58" name="dark yellow paint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541" y="4654464"/>
            <a:ext cx="465888" cy="461394"/>
          </a:xfrm>
          <a:prstGeom prst="rect">
            <a:avLst/>
          </a:prstGeom>
        </p:spPr>
      </p:pic>
      <p:pic>
        <p:nvPicPr>
          <p:cNvPr id="59" name="red paint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595" y="4635641"/>
            <a:ext cx="503417" cy="498561"/>
          </a:xfrm>
          <a:prstGeom prst="rect">
            <a:avLst/>
          </a:prstGeom>
        </p:spPr>
      </p:pic>
      <p:pic>
        <p:nvPicPr>
          <p:cNvPr id="60" name="blue paint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4251" y="5451281"/>
            <a:ext cx="503417" cy="498561"/>
          </a:xfrm>
          <a:prstGeom prst="rect">
            <a:avLst/>
          </a:prstGeom>
        </p:spPr>
      </p:pic>
      <p:pic>
        <p:nvPicPr>
          <p:cNvPr id="61" name="dark purple paint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462" y="3014362"/>
            <a:ext cx="473792" cy="469222"/>
          </a:xfrm>
          <a:prstGeom prst="rect">
            <a:avLst/>
          </a:prstGeom>
        </p:spPr>
      </p:pic>
      <p:pic>
        <p:nvPicPr>
          <p:cNvPr id="62" name="pink paint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933" y="3891123"/>
            <a:ext cx="494410" cy="489641"/>
          </a:xfrm>
          <a:prstGeom prst="rect">
            <a:avLst/>
          </a:prstGeom>
        </p:spPr>
      </p:pic>
      <p:pic>
        <p:nvPicPr>
          <p:cNvPr id="63" name="orange paint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1551" y="3901457"/>
            <a:ext cx="453598" cy="449222"/>
          </a:xfrm>
          <a:prstGeom prst="rect">
            <a:avLst/>
          </a:prstGeom>
        </p:spPr>
      </p:pic>
      <p:pic>
        <p:nvPicPr>
          <p:cNvPr id="64" name="light purple paint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1512" y="3066285"/>
            <a:ext cx="452982" cy="448612"/>
          </a:xfrm>
          <a:prstGeom prst="rect">
            <a:avLst/>
          </a:prstGeom>
        </p:spPr>
      </p:pic>
      <p:pic>
        <p:nvPicPr>
          <p:cNvPr id="65" name="green paint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135" y="2215192"/>
            <a:ext cx="503254" cy="498399"/>
          </a:xfrm>
          <a:prstGeom prst="rect">
            <a:avLst/>
          </a:prstGeom>
        </p:spPr>
      </p:pic>
      <p:pic>
        <p:nvPicPr>
          <p:cNvPr id="66" name="bright yellow paint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7490" y="2257876"/>
            <a:ext cx="419300" cy="4152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2851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5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0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5 Boxes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26968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How many tins of paint?</a:t>
            </a:r>
            <a:endParaRPr lang="en-GB" dirty="0">
              <a:latin typeface="+mn-lt"/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663765" y="5047020"/>
            <a:ext cx="363220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1" t="26631" r="1645" b="31433"/>
          <a:stretch>
            <a:fillRect/>
          </a:stretch>
        </p:blipFill>
        <p:spPr bwMode="auto">
          <a:xfrm>
            <a:off x="4835715" y="5015270"/>
            <a:ext cx="3632200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6172" r="1949" b="31281"/>
          <a:stretch>
            <a:fillRect/>
          </a:stretch>
        </p:blipFill>
        <p:spPr bwMode="auto">
          <a:xfrm>
            <a:off x="2914840" y="3534133"/>
            <a:ext cx="3625850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1" t="26762" r="1299" b="31303"/>
          <a:stretch>
            <a:fillRect/>
          </a:stretch>
        </p:blipFill>
        <p:spPr bwMode="auto">
          <a:xfrm>
            <a:off x="654240" y="2035533"/>
            <a:ext cx="3641725" cy="112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" t="26492" r="1515" b="30959"/>
          <a:stretch>
            <a:fillRect/>
          </a:stretch>
        </p:blipFill>
        <p:spPr bwMode="auto">
          <a:xfrm>
            <a:off x="4848415" y="2019658"/>
            <a:ext cx="3649662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80167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23534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30 Tins of Paint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141471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How many boxes?</a:t>
            </a:r>
            <a:endParaRPr lang="en-GB" dirty="0">
              <a:latin typeface="+mn-lt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966634" y="1772408"/>
            <a:ext cx="3283425" cy="1600903"/>
            <a:chOff x="5801850" y="2109560"/>
            <a:chExt cx="2022222" cy="985977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126338"/>
              <a:ext cx="520594" cy="50969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117949"/>
              <a:ext cx="520594" cy="509693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117949"/>
              <a:ext cx="520594" cy="509693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109560"/>
              <a:ext cx="520594" cy="509693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117949"/>
              <a:ext cx="520594" cy="509693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179354" y="2585844"/>
              <a:ext cx="520594" cy="509693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540081" y="2577455"/>
              <a:ext cx="520594" cy="509693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6917585" y="2577455"/>
              <a:ext cx="520594" cy="509693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7303478" y="2569066"/>
              <a:ext cx="520594" cy="50969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7396" b="23373"/>
            <a:stretch/>
          </p:blipFill>
          <p:spPr>
            <a:xfrm>
              <a:off x="5801850" y="2577455"/>
              <a:ext cx="520594" cy="509693"/>
            </a:xfrm>
            <a:prstGeom prst="rect">
              <a:avLst/>
            </a:prstGeom>
          </p:spPr>
        </p:pic>
      </p:grpSp>
      <p:grpSp>
        <p:nvGrpSpPr>
          <p:cNvPr id="16" name="Group 15"/>
          <p:cNvGrpSpPr/>
          <p:nvPr/>
        </p:nvGrpSpPr>
        <p:grpSpPr>
          <a:xfrm>
            <a:off x="3053071" y="3285513"/>
            <a:ext cx="3064059" cy="1483671"/>
            <a:chOff x="1297835" y="4041457"/>
            <a:chExt cx="1887118" cy="913776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072187"/>
              <a:ext cx="352132" cy="427712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041457"/>
              <a:ext cx="352132" cy="427712"/>
            </a:xfrm>
            <a:prstGeom prst="rect">
              <a:avLst/>
            </a:prstGeom>
          </p:spPr>
        </p:pic>
        <p:pic>
          <p:nvPicPr>
            <p:cNvPr id="19" name="Picture 18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072187"/>
              <a:ext cx="352132" cy="427712"/>
            </a:xfrm>
            <a:prstGeom prst="rect">
              <a:avLst/>
            </a:prstGeom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063798"/>
              <a:ext cx="352132" cy="427712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049639"/>
              <a:ext cx="352132" cy="427712"/>
            </a:xfrm>
            <a:prstGeom prst="rect">
              <a:avLst/>
            </a:prstGeom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297835" y="4527521"/>
              <a:ext cx="352132" cy="427712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832821" y="4505180"/>
              <a:ext cx="352132" cy="427712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1685799" y="4527521"/>
              <a:ext cx="352132" cy="427712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061109" y="4519132"/>
              <a:ext cx="352132" cy="427712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216" t="13889" r="19359" b="30778"/>
            <a:stretch/>
          </p:blipFill>
          <p:spPr>
            <a:xfrm>
              <a:off x="2449233" y="4504973"/>
              <a:ext cx="352132" cy="427712"/>
            </a:xfrm>
            <a:prstGeom prst="rect">
              <a:avLst/>
            </a:prstGeom>
          </p:spPr>
        </p:pic>
      </p:grpSp>
      <p:grpSp>
        <p:nvGrpSpPr>
          <p:cNvPr id="27" name="Group 26"/>
          <p:cNvGrpSpPr/>
          <p:nvPr/>
        </p:nvGrpSpPr>
        <p:grpSpPr>
          <a:xfrm>
            <a:off x="3122148" y="4791985"/>
            <a:ext cx="2994981" cy="1606210"/>
            <a:chOff x="3690923" y="3149532"/>
            <a:chExt cx="1775755" cy="90512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152338"/>
              <a:ext cx="353032" cy="4277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154547"/>
              <a:ext cx="353032" cy="4277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154547"/>
              <a:ext cx="353032" cy="4277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149532"/>
              <a:ext cx="353032" cy="427712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149532"/>
              <a:ext cx="353032" cy="42771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3690923" y="3624733"/>
              <a:ext cx="353032" cy="42771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052344" y="3626942"/>
              <a:ext cx="353032" cy="42771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405376" y="3626942"/>
              <a:ext cx="353032" cy="42771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5113646" y="3621927"/>
              <a:ext cx="353032" cy="42771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0145" t="14667" r="14488" b="29333"/>
            <a:stretch/>
          </p:blipFill>
          <p:spPr>
            <a:xfrm>
              <a:off x="4765746" y="3621927"/>
              <a:ext cx="353032" cy="4277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675231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AU" dirty="0">
                <a:solidFill>
                  <a:schemeClr val="tx1"/>
                </a:solidFill>
                <a:latin typeface="+mn-lt"/>
              </a:rPr>
              <a:t>Can You Ask a Question?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37636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Look at the image of the boxes. Can you ask a question about it?</a:t>
            </a:r>
            <a:endParaRPr lang="en-GB" dirty="0">
              <a:latin typeface="+mn-lt"/>
            </a:endParaRPr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3356631" y="5198022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750885" y="5164794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5962377" y="5164793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3356631" y="4206528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750885" y="4173300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5962377" y="4173299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2128161" y="3072414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4" t="27238" r="1732" b="31436"/>
          <a:stretch>
            <a:fillRect/>
          </a:stretch>
        </p:blipFill>
        <p:spPr bwMode="auto">
          <a:xfrm>
            <a:off x="4733907" y="3039185"/>
            <a:ext cx="2322716" cy="71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1838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198" y="773868"/>
            <a:ext cx="8220075" cy="716795"/>
          </a:xfrm>
        </p:spPr>
        <p:txBody>
          <a:bodyPr>
            <a:noAutofit/>
          </a:bodyPr>
          <a:lstStyle/>
          <a:p>
            <a:r>
              <a:rPr lang="en-AU">
                <a:solidFill>
                  <a:schemeClr val="tx1"/>
                </a:solidFill>
                <a:latin typeface="+mn-lt"/>
              </a:rPr>
              <a:t>How Much </a:t>
            </a:r>
            <a:r>
              <a:rPr lang="en-AU" dirty="0">
                <a:solidFill>
                  <a:schemeClr val="tx1"/>
                </a:solidFill>
                <a:latin typeface="+mn-lt"/>
              </a:rPr>
              <a:t>Paint?</a:t>
            </a:r>
            <a:endParaRPr lang="en-GB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Content Placeholder 6"/>
          <p:cNvSpPr txBox="1">
            <a:spLocks/>
          </p:cNvSpPr>
          <p:nvPr/>
        </p:nvSpPr>
        <p:spPr>
          <a:xfrm>
            <a:off x="750885" y="1338263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Jonathan has an even number of boxes of paint.</a:t>
            </a:r>
            <a:endParaRPr lang="en-GB" dirty="0">
              <a:latin typeface="+mn-lt"/>
            </a:endParaRPr>
          </a:p>
        </p:txBody>
      </p:sp>
      <p:sp>
        <p:nvSpPr>
          <p:cNvPr id="5" name="Content Placeholder 6"/>
          <p:cNvSpPr txBox="1">
            <a:spLocks/>
          </p:cNvSpPr>
          <p:nvPr/>
        </p:nvSpPr>
        <p:spPr>
          <a:xfrm>
            <a:off x="1577690" y="2615215"/>
            <a:ext cx="3615375" cy="1843324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AU" dirty="0">
                <a:latin typeface="+mn-lt"/>
              </a:rPr>
              <a:t>All the boxes are full.</a:t>
            </a:r>
          </a:p>
          <a:p>
            <a:pPr>
              <a:lnSpc>
                <a:spcPct val="100000"/>
              </a:lnSpc>
            </a:pPr>
            <a:r>
              <a:rPr lang="en-AU" dirty="0">
                <a:latin typeface="+mn-lt"/>
              </a:rPr>
              <a:t>He has more than 30 and less than 60 tins of paint.</a:t>
            </a:r>
          </a:p>
          <a:p>
            <a:pPr>
              <a:lnSpc>
                <a:spcPct val="100000"/>
              </a:lnSpc>
            </a:pPr>
            <a:r>
              <a:rPr lang="en-AU" dirty="0">
                <a:latin typeface="+mn-lt"/>
              </a:rPr>
              <a:t>How many boxes of paint does he have?</a:t>
            </a:r>
            <a:endParaRPr lang="en-GB" dirty="0">
              <a:latin typeface="+mn-lt"/>
            </a:endParaRPr>
          </a:p>
        </p:txBody>
      </p:sp>
      <p:sp>
        <p:nvSpPr>
          <p:cNvPr id="6" name="Content Placeholder 6"/>
          <p:cNvSpPr txBox="1">
            <a:spLocks/>
          </p:cNvSpPr>
          <p:nvPr/>
        </p:nvSpPr>
        <p:spPr>
          <a:xfrm>
            <a:off x="651825" y="5327228"/>
            <a:ext cx="7632700" cy="749975"/>
          </a:xfrm>
          <a:prstGeom prst="roundRect">
            <a:avLst>
              <a:gd name="adj" fmla="val 0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</a:pPr>
            <a:r>
              <a:rPr lang="en-AU" dirty="0">
                <a:latin typeface="+mn-lt"/>
              </a:rPr>
              <a:t>Can you make up a puzzle?</a:t>
            </a:r>
            <a:endParaRPr lang="en-GB" dirty="0">
              <a:latin typeface="+mn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68286" y="1214645"/>
            <a:ext cx="3603964" cy="5096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430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559</TotalTime>
  <Words>590</Words>
  <Application>Microsoft Office PowerPoint</Application>
  <PresentationFormat>On-screen Show (4:3)</PresentationFormat>
  <Paragraphs>227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Twinkl</vt:lpstr>
      <vt:lpstr>Calibri</vt:lpstr>
      <vt:lpstr>Sassoon Infant Rg</vt:lpstr>
      <vt:lpstr>Office Theme</vt:lpstr>
      <vt:lpstr>PowerPoint Presentation</vt:lpstr>
      <vt:lpstr>Buying Paint</vt:lpstr>
      <vt:lpstr>Buying Paint</vt:lpstr>
      <vt:lpstr>Buying Paint</vt:lpstr>
      <vt:lpstr>Moving the  Paint</vt:lpstr>
      <vt:lpstr>Labelling the Paint</vt:lpstr>
      <vt:lpstr>Boxes of Paint</vt:lpstr>
      <vt:lpstr>Boxes of Paint</vt:lpstr>
      <vt:lpstr>Boxes of Paint</vt:lpstr>
      <vt:lpstr>Boxes of Paint</vt:lpstr>
      <vt:lpstr>Boxes of Paint</vt:lpstr>
      <vt:lpstr>Storage Shelves</vt:lpstr>
      <vt:lpstr>Spilt Paint!</vt:lpstr>
      <vt:lpstr>Spilt Paint!</vt:lpstr>
      <vt:lpstr>Spilt Paint!</vt:lpstr>
      <vt:lpstr>Arranging Boxes</vt:lpstr>
      <vt:lpstr>More Spilt Paint!</vt:lpstr>
      <vt:lpstr>More Spilt Paint!</vt:lpstr>
      <vt:lpstr>More Spilt Paint!</vt:lpstr>
      <vt:lpstr>More Spilt Paint!</vt:lpstr>
      <vt:lpstr>5 Boxes</vt:lpstr>
      <vt:lpstr>30 Tins of Paint</vt:lpstr>
      <vt:lpstr>Can You Ask a Question?</vt:lpstr>
      <vt:lpstr>How Much Paint?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Maddie Cummins</dc:creator>
  <cp:lastModifiedBy>ICT Department</cp:lastModifiedBy>
  <cp:revision>46</cp:revision>
  <dcterms:created xsi:type="dcterms:W3CDTF">2020-04-08T04:13:14Z</dcterms:created>
  <dcterms:modified xsi:type="dcterms:W3CDTF">2020-06-24T10:05:15Z</dcterms:modified>
</cp:coreProperties>
</file>